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vml" ContentType="application/vnd.openxmlformats-officedocument.vmlDrawing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83" r:id="rId10"/>
    <p:sldId id="277" r:id="rId11"/>
    <p:sldId id="288" r:id="rId12"/>
    <p:sldId id="289" r:id="rId13"/>
    <p:sldId id="291" r:id="rId14"/>
    <p:sldId id="294" r:id="rId15"/>
    <p:sldId id="264" r:id="rId16"/>
    <p:sldId id="265" r:id="rId17"/>
    <p:sldId id="278" r:id="rId18"/>
    <p:sldId id="280" r:id="rId19"/>
    <p:sldId id="279" r:id="rId20"/>
    <p:sldId id="284" r:id="rId21"/>
    <p:sldId id="286" r:id="rId22"/>
    <p:sldId id="285" r:id="rId23"/>
    <p:sldId id="287" r:id="rId24"/>
    <p:sldId id="295" r:id="rId25"/>
    <p:sldId id="281" r:id="rId26"/>
    <p:sldId id="290" r:id="rId27"/>
    <p:sldId id="266" r:id="rId28"/>
    <p:sldId id="275" r:id="rId29"/>
    <p:sldId id="268" r:id="rId30"/>
    <p:sldId id="269" r:id="rId31"/>
    <p:sldId id="270" r:id="rId32"/>
    <p:sldId id="271" r:id="rId33"/>
    <p:sldId id="273" r:id="rId34"/>
    <p:sldId id="274" r:id="rId35"/>
    <p:sldId id="276" r:id="rId36"/>
    <p:sldId id="272" r:id="rId37"/>
    <p:sldId id="297" r:id="rId38"/>
    <p:sldId id="292" r:id="rId39"/>
    <p:sldId id="296" r:id="rId40"/>
    <p:sldId id="298" r:id="rId41"/>
    <p:sldId id="299" r:id="rId42"/>
    <p:sldId id="300" r:id="rId43"/>
    <p:sldId id="301" r:id="rId44"/>
    <p:sldId id="302" r:id="rId45"/>
    <p:sldId id="303" r:id="rId46"/>
    <p:sldId id="344" r:id="rId47"/>
    <p:sldId id="309" r:id="rId48"/>
    <p:sldId id="317" r:id="rId49"/>
    <p:sldId id="307" r:id="rId50"/>
    <p:sldId id="319" r:id="rId51"/>
    <p:sldId id="321" r:id="rId52"/>
    <p:sldId id="322" r:id="rId53"/>
    <p:sldId id="323" r:id="rId54"/>
    <p:sldId id="318" r:id="rId55"/>
    <p:sldId id="313" r:id="rId56"/>
    <p:sldId id="324" r:id="rId57"/>
    <p:sldId id="314" r:id="rId58"/>
    <p:sldId id="325" r:id="rId59"/>
    <p:sldId id="326" r:id="rId60"/>
    <p:sldId id="327" r:id="rId61"/>
    <p:sldId id="328" r:id="rId62"/>
    <p:sldId id="316" r:id="rId63"/>
    <p:sldId id="329" r:id="rId64"/>
    <p:sldId id="330" r:id="rId65"/>
    <p:sldId id="331" r:id="rId66"/>
    <p:sldId id="305" r:id="rId67"/>
    <p:sldId id="332" r:id="rId68"/>
    <p:sldId id="304" r:id="rId69"/>
    <p:sldId id="333" r:id="rId70"/>
    <p:sldId id="334" r:id="rId71"/>
    <p:sldId id="306" r:id="rId72"/>
    <p:sldId id="335" r:id="rId73"/>
    <p:sldId id="308" r:id="rId74"/>
    <p:sldId id="336" r:id="rId75"/>
    <p:sldId id="311" r:id="rId76"/>
    <p:sldId id="337" r:id="rId77"/>
    <p:sldId id="338" r:id="rId78"/>
    <p:sldId id="339" r:id="rId79"/>
    <p:sldId id="340" r:id="rId80"/>
    <p:sldId id="341" r:id="rId81"/>
    <p:sldId id="342" r:id="rId82"/>
    <p:sldId id="343" r:id="rId8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3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74" y="58"/>
      </p:cViewPr>
      <p:guideLst>
        <p:guide orient="horz" pos="2160"/>
        <p:guide pos="37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01B2C6-235B-4282-B580-907888D3E41A}" type="doc">
      <dgm:prSet loTypeId="urn:microsoft.com/office/officeart/2005/8/layout/orgChart1" loCatId="hierarchy" qsTypeId="urn:microsoft.com/office/officeart/2005/8/quickstyle/3d2#1" qsCatId="3D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DE4558BB-65D2-4FD5-964C-E11968AAC659}">
      <dgm:prSet phldrT="[Text]" custT="1"/>
      <dgm:spPr/>
      <dgm:t>
        <a:bodyPr/>
        <a:lstStyle/>
        <a:p>
          <a:r>
            <a:rPr lang="en-GB" sz="3600" dirty="0"/>
            <a:t>Department for Education (DfE)</a:t>
          </a:r>
        </a:p>
        <a:p>
          <a:r>
            <a:rPr lang="en-GB" sz="1800" dirty="0"/>
            <a:t>Led by Secretary of State</a:t>
          </a:r>
        </a:p>
      </dgm:t>
    </dgm:pt>
    <dgm:pt modelId="{1598EF80-3E73-4C89-A6CF-5CCA415C8EF8}" type="parTrans" cxnId="{C5DB9B6B-D89D-4162-84D3-0EA716312CDF}">
      <dgm:prSet/>
      <dgm:spPr/>
      <dgm:t>
        <a:bodyPr/>
        <a:lstStyle/>
        <a:p>
          <a:endParaRPr lang="en-GB"/>
        </a:p>
      </dgm:t>
    </dgm:pt>
    <dgm:pt modelId="{4036BEFE-30DA-4256-B43E-48B407659956}" type="sibTrans" cxnId="{C5DB9B6B-D89D-4162-84D3-0EA716312CDF}">
      <dgm:prSet/>
      <dgm:spPr/>
      <dgm:t>
        <a:bodyPr/>
        <a:lstStyle/>
        <a:p>
          <a:endParaRPr lang="en-GB"/>
        </a:p>
      </dgm:t>
    </dgm:pt>
    <dgm:pt modelId="{2351E3B5-8C5E-4E0F-910D-A2BA454A746E}">
      <dgm:prSet phldrT="[Text]" custT="1"/>
      <dgm:spPr/>
      <dgm:t>
        <a:bodyPr/>
        <a:lstStyle/>
        <a:p>
          <a:r>
            <a:rPr lang="en-GB" sz="3600" dirty="0"/>
            <a:t>Maintained schools</a:t>
          </a:r>
        </a:p>
        <a:p>
          <a:r>
            <a:rPr lang="en-GB" sz="2800" i="1" dirty="0"/>
            <a:t>(Funded by the state)</a:t>
          </a:r>
        </a:p>
        <a:p>
          <a:r>
            <a:rPr lang="en-GB" sz="2800" i="1" dirty="0"/>
            <a:t>About 21,700 schools</a:t>
          </a:r>
        </a:p>
      </dgm:t>
    </dgm:pt>
    <dgm:pt modelId="{18E39589-678B-4B71-ACCE-77F3F9B4635D}" type="parTrans" cxnId="{38A8E522-4545-461A-9890-35C32B24C345}">
      <dgm:prSet/>
      <dgm:spPr/>
      <dgm:t>
        <a:bodyPr/>
        <a:lstStyle/>
        <a:p>
          <a:endParaRPr lang="en-GB"/>
        </a:p>
      </dgm:t>
    </dgm:pt>
    <dgm:pt modelId="{D6B572E6-03E1-46A6-87C6-36F4BAB067A9}" type="sibTrans" cxnId="{38A8E522-4545-461A-9890-35C32B24C345}">
      <dgm:prSet/>
      <dgm:spPr/>
      <dgm:t>
        <a:bodyPr/>
        <a:lstStyle/>
        <a:p>
          <a:endParaRPr lang="en-GB"/>
        </a:p>
      </dgm:t>
    </dgm:pt>
    <dgm:pt modelId="{0DEB3239-D6BF-476D-BA0E-2ACBF936D422}">
      <dgm:prSet phldrT="[Text]" custT="1"/>
      <dgm:spPr/>
      <dgm:t>
        <a:bodyPr/>
        <a:lstStyle/>
        <a:p>
          <a:r>
            <a:rPr lang="en-GB" sz="3200" dirty="0"/>
            <a:t>Independent schools</a:t>
          </a:r>
        </a:p>
        <a:p>
          <a:r>
            <a:rPr lang="en-GB" sz="2800" i="1" dirty="0"/>
            <a:t>(Privately funded) </a:t>
          </a:r>
        </a:p>
        <a:p>
          <a:r>
            <a:rPr lang="en-GB" sz="2800" i="1" dirty="0"/>
            <a:t>About 2,600 schools</a:t>
          </a:r>
        </a:p>
      </dgm:t>
    </dgm:pt>
    <dgm:pt modelId="{64F63DD2-F669-4F8D-985B-446CF6CC73B0}" type="parTrans" cxnId="{1C28D8DF-4502-47D6-A819-9BCDDF21B896}">
      <dgm:prSet/>
      <dgm:spPr/>
      <dgm:t>
        <a:bodyPr/>
        <a:lstStyle/>
        <a:p>
          <a:endParaRPr lang="en-GB"/>
        </a:p>
      </dgm:t>
    </dgm:pt>
    <dgm:pt modelId="{2B2597E3-6DA1-41DE-B076-0D4E6B635A27}" type="sibTrans" cxnId="{1C28D8DF-4502-47D6-A819-9BCDDF21B896}">
      <dgm:prSet/>
      <dgm:spPr/>
      <dgm:t>
        <a:bodyPr/>
        <a:lstStyle/>
        <a:p>
          <a:endParaRPr lang="en-GB"/>
        </a:p>
      </dgm:t>
    </dgm:pt>
    <dgm:pt modelId="{E0FB53BF-135D-4200-B45E-68A1FDC19DF2}" type="pres">
      <dgm:prSet presAssocID="{0301B2C6-235B-4282-B580-907888D3E4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FF88D7F-2B7F-4EE9-B651-D7381E4EB43A}" type="pres">
      <dgm:prSet presAssocID="{DE4558BB-65D2-4FD5-964C-E11968AAC659}" presName="hierRoot1" presStyleCnt="0">
        <dgm:presLayoutVars>
          <dgm:hierBranch val="init"/>
        </dgm:presLayoutVars>
      </dgm:prSet>
      <dgm:spPr/>
    </dgm:pt>
    <dgm:pt modelId="{E133C7E3-4F84-461E-8885-BA4990727309}" type="pres">
      <dgm:prSet presAssocID="{DE4558BB-65D2-4FD5-964C-E11968AAC659}" presName="rootComposite1" presStyleCnt="0"/>
      <dgm:spPr/>
    </dgm:pt>
    <dgm:pt modelId="{FF8578EF-E166-4023-9783-57C7E692D748}" type="pres">
      <dgm:prSet presAssocID="{DE4558BB-65D2-4FD5-964C-E11968AAC659}" presName="rootText1" presStyleLbl="node0" presStyleIdx="0" presStyleCnt="1">
        <dgm:presLayoutVars>
          <dgm:chPref val="3"/>
        </dgm:presLayoutVars>
      </dgm:prSet>
      <dgm:spPr/>
    </dgm:pt>
    <dgm:pt modelId="{9DABE5B5-04EC-486F-82C0-99FEB7073F71}" type="pres">
      <dgm:prSet presAssocID="{DE4558BB-65D2-4FD5-964C-E11968AAC659}" presName="rootConnector1" presStyleLbl="node1" presStyleIdx="0" presStyleCnt="0"/>
      <dgm:spPr/>
    </dgm:pt>
    <dgm:pt modelId="{5C6F2F8D-40B4-4B6C-815D-8E91EC8A0332}" type="pres">
      <dgm:prSet presAssocID="{DE4558BB-65D2-4FD5-964C-E11968AAC659}" presName="hierChild2" presStyleCnt="0"/>
      <dgm:spPr/>
    </dgm:pt>
    <dgm:pt modelId="{6CCC90C0-A40F-41C1-A55B-DD789C65905B}" type="pres">
      <dgm:prSet presAssocID="{18E39589-678B-4B71-ACCE-77F3F9B4635D}" presName="Name37" presStyleLbl="parChTrans1D2" presStyleIdx="0" presStyleCnt="2"/>
      <dgm:spPr/>
    </dgm:pt>
    <dgm:pt modelId="{81B52122-976F-4108-9823-1D96B535B9A1}" type="pres">
      <dgm:prSet presAssocID="{2351E3B5-8C5E-4E0F-910D-A2BA454A746E}" presName="hierRoot2" presStyleCnt="0">
        <dgm:presLayoutVars>
          <dgm:hierBranch val="init"/>
        </dgm:presLayoutVars>
      </dgm:prSet>
      <dgm:spPr/>
    </dgm:pt>
    <dgm:pt modelId="{C67317DE-0BAD-4F5E-834C-4043247B63EF}" type="pres">
      <dgm:prSet presAssocID="{2351E3B5-8C5E-4E0F-910D-A2BA454A746E}" presName="rootComposite" presStyleCnt="0"/>
      <dgm:spPr/>
    </dgm:pt>
    <dgm:pt modelId="{EBE203F1-065C-48BF-98A7-9AC09C77C92C}" type="pres">
      <dgm:prSet presAssocID="{2351E3B5-8C5E-4E0F-910D-A2BA454A746E}" presName="rootText" presStyleLbl="node2" presStyleIdx="0" presStyleCnt="2">
        <dgm:presLayoutVars>
          <dgm:chPref val="3"/>
        </dgm:presLayoutVars>
      </dgm:prSet>
      <dgm:spPr/>
    </dgm:pt>
    <dgm:pt modelId="{67D7D805-FE63-4DC9-80FD-D11994FFD486}" type="pres">
      <dgm:prSet presAssocID="{2351E3B5-8C5E-4E0F-910D-A2BA454A746E}" presName="rootConnector" presStyleLbl="node2" presStyleIdx="0" presStyleCnt="2"/>
      <dgm:spPr/>
    </dgm:pt>
    <dgm:pt modelId="{B18B4788-62C5-4314-801D-BA896AB3760F}" type="pres">
      <dgm:prSet presAssocID="{2351E3B5-8C5E-4E0F-910D-A2BA454A746E}" presName="hierChild4" presStyleCnt="0"/>
      <dgm:spPr/>
    </dgm:pt>
    <dgm:pt modelId="{E4F57FA6-7E75-473E-B12E-93E16AF8C9BE}" type="pres">
      <dgm:prSet presAssocID="{2351E3B5-8C5E-4E0F-910D-A2BA454A746E}" presName="hierChild5" presStyleCnt="0"/>
      <dgm:spPr/>
    </dgm:pt>
    <dgm:pt modelId="{B6F00BA1-3FB9-4267-B7E2-9299AE5AE7D1}" type="pres">
      <dgm:prSet presAssocID="{64F63DD2-F669-4F8D-985B-446CF6CC73B0}" presName="Name37" presStyleLbl="parChTrans1D2" presStyleIdx="1" presStyleCnt="2"/>
      <dgm:spPr/>
    </dgm:pt>
    <dgm:pt modelId="{1576E9DB-B3AA-4641-9EC5-3E8A62E0C98A}" type="pres">
      <dgm:prSet presAssocID="{0DEB3239-D6BF-476D-BA0E-2ACBF936D422}" presName="hierRoot2" presStyleCnt="0">
        <dgm:presLayoutVars>
          <dgm:hierBranch val="init"/>
        </dgm:presLayoutVars>
      </dgm:prSet>
      <dgm:spPr/>
    </dgm:pt>
    <dgm:pt modelId="{DA95DF38-B87F-4EF6-9D60-A06FCC220BF8}" type="pres">
      <dgm:prSet presAssocID="{0DEB3239-D6BF-476D-BA0E-2ACBF936D422}" presName="rootComposite" presStyleCnt="0"/>
      <dgm:spPr/>
    </dgm:pt>
    <dgm:pt modelId="{91013895-F09A-48B4-AC3F-0AC31E3CB978}" type="pres">
      <dgm:prSet presAssocID="{0DEB3239-D6BF-476D-BA0E-2ACBF936D422}" presName="rootText" presStyleLbl="node2" presStyleIdx="1" presStyleCnt="2">
        <dgm:presLayoutVars>
          <dgm:chPref val="3"/>
        </dgm:presLayoutVars>
      </dgm:prSet>
      <dgm:spPr/>
    </dgm:pt>
    <dgm:pt modelId="{B99E917B-7A66-4EDE-BFEB-E196B4111BBF}" type="pres">
      <dgm:prSet presAssocID="{0DEB3239-D6BF-476D-BA0E-2ACBF936D422}" presName="rootConnector" presStyleLbl="node2" presStyleIdx="1" presStyleCnt="2"/>
      <dgm:spPr/>
    </dgm:pt>
    <dgm:pt modelId="{5CB0E7B2-A371-4496-8231-3CA8CD7E178C}" type="pres">
      <dgm:prSet presAssocID="{0DEB3239-D6BF-476D-BA0E-2ACBF936D422}" presName="hierChild4" presStyleCnt="0"/>
      <dgm:spPr/>
    </dgm:pt>
    <dgm:pt modelId="{F0C17777-CF8E-4A2D-933B-B6D1CB9C61D0}" type="pres">
      <dgm:prSet presAssocID="{0DEB3239-D6BF-476D-BA0E-2ACBF936D422}" presName="hierChild5" presStyleCnt="0"/>
      <dgm:spPr/>
    </dgm:pt>
    <dgm:pt modelId="{88E1D21C-725C-4547-BB00-27904DA8608E}" type="pres">
      <dgm:prSet presAssocID="{DE4558BB-65D2-4FD5-964C-E11968AAC659}" presName="hierChild3" presStyleCnt="0"/>
      <dgm:spPr/>
    </dgm:pt>
  </dgm:ptLst>
  <dgm:cxnLst>
    <dgm:cxn modelId="{38A8E522-4545-461A-9890-35C32B24C345}" srcId="{DE4558BB-65D2-4FD5-964C-E11968AAC659}" destId="{2351E3B5-8C5E-4E0F-910D-A2BA454A746E}" srcOrd="0" destOrd="0" parTransId="{18E39589-678B-4B71-ACCE-77F3F9B4635D}" sibTransId="{D6B572E6-03E1-46A6-87C6-36F4BAB067A9}"/>
    <dgm:cxn modelId="{43485D5D-F6DC-4E21-818A-96439E87B23A}" type="presOf" srcId="{2351E3B5-8C5E-4E0F-910D-A2BA454A746E}" destId="{67D7D805-FE63-4DC9-80FD-D11994FFD486}" srcOrd="1" destOrd="0" presId="urn:microsoft.com/office/officeart/2005/8/layout/orgChart1"/>
    <dgm:cxn modelId="{C5DB9B6B-D89D-4162-84D3-0EA716312CDF}" srcId="{0301B2C6-235B-4282-B580-907888D3E41A}" destId="{DE4558BB-65D2-4FD5-964C-E11968AAC659}" srcOrd="0" destOrd="0" parTransId="{1598EF80-3E73-4C89-A6CF-5CCA415C8EF8}" sibTransId="{4036BEFE-30DA-4256-B43E-48B407659956}"/>
    <dgm:cxn modelId="{CA27CD4C-35B9-48CE-A5A1-C5A9704325C9}" type="presOf" srcId="{0DEB3239-D6BF-476D-BA0E-2ACBF936D422}" destId="{91013895-F09A-48B4-AC3F-0AC31E3CB978}" srcOrd="0" destOrd="0" presId="urn:microsoft.com/office/officeart/2005/8/layout/orgChart1"/>
    <dgm:cxn modelId="{BAF53479-F585-4367-96A6-91015B431987}" type="presOf" srcId="{18E39589-678B-4B71-ACCE-77F3F9B4635D}" destId="{6CCC90C0-A40F-41C1-A55B-DD789C65905B}" srcOrd="0" destOrd="0" presId="urn:microsoft.com/office/officeart/2005/8/layout/orgChart1"/>
    <dgm:cxn modelId="{3361CF7E-0744-472F-AE95-3CE5E87FD639}" type="presOf" srcId="{DE4558BB-65D2-4FD5-964C-E11968AAC659}" destId="{9DABE5B5-04EC-486F-82C0-99FEB7073F71}" srcOrd="1" destOrd="0" presId="urn:microsoft.com/office/officeart/2005/8/layout/orgChart1"/>
    <dgm:cxn modelId="{519F54B2-6E91-4202-9A0C-B3ACD2ED4104}" type="presOf" srcId="{64F63DD2-F669-4F8D-985B-446CF6CC73B0}" destId="{B6F00BA1-3FB9-4267-B7E2-9299AE5AE7D1}" srcOrd="0" destOrd="0" presId="urn:microsoft.com/office/officeart/2005/8/layout/orgChart1"/>
    <dgm:cxn modelId="{827990CC-FCC1-4EB0-B7A3-D1FFA50B5B8A}" type="presOf" srcId="{2351E3B5-8C5E-4E0F-910D-A2BA454A746E}" destId="{EBE203F1-065C-48BF-98A7-9AC09C77C92C}" srcOrd="0" destOrd="0" presId="urn:microsoft.com/office/officeart/2005/8/layout/orgChart1"/>
    <dgm:cxn modelId="{A8CEA5CC-64B2-423B-9815-38F42548CEE6}" type="presOf" srcId="{0301B2C6-235B-4282-B580-907888D3E41A}" destId="{E0FB53BF-135D-4200-B45E-68A1FDC19DF2}" srcOrd="0" destOrd="0" presId="urn:microsoft.com/office/officeart/2005/8/layout/orgChart1"/>
    <dgm:cxn modelId="{7F4BA7CF-8134-4760-BA84-3EC0B05BDC8C}" type="presOf" srcId="{DE4558BB-65D2-4FD5-964C-E11968AAC659}" destId="{FF8578EF-E166-4023-9783-57C7E692D748}" srcOrd="0" destOrd="0" presId="urn:microsoft.com/office/officeart/2005/8/layout/orgChart1"/>
    <dgm:cxn modelId="{1C28D8DF-4502-47D6-A819-9BCDDF21B896}" srcId="{DE4558BB-65D2-4FD5-964C-E11968AAC659}" destId="{0DEB3239-D6BF-476D-BA0E-2ACBF936D422}" srcOrd="1" destOrd="0" parTransId="{64F63DD2-F669-4F8D-985B-446CF6CC73B0}" sibTransId="{2B2597E3-6DA1-41DE-B076-0D4E6B635A27}"/>
    <dgm:cxn modelId="{C93BF3FE-47CA-4B86-A9A9-571BED124B57}" type="presOf" srcId="{0DEB3239-D6BF-476D-BA0E-2ACBF936D422}" destId="{B99E917B-7A66-4EDE-BFEB-E196B4111BBF}" srcOrd="1" destOrd="0" presId="urn:microsoft.com/office/officeart/2005/8/layout/orgChart1"/>
    <dgm:cxn modelId="{35C58271-FEB4-4A08-A16E-E4A69A13AF37}" type="presParOf" srcId="{E0FB53BF-135D-4200-B45E-68A1FDC19DF2}" destId="{6FF88D7F-2B7F-4EE9-B651-D7381E4EB43A}" srcOrd="0" destOrd="0" presId="urn:microsoft.com/office/officeart/2005/8/layout/orgChart1"/>
    <dgm:cxn modelId="{6FB1DC24-1D78-4529-A462-2EEA12D4FD11}" type="presParOf" srcId="{6FF88D7F-2B7F-4EE9-B651-D7381E4EB43A}" destId="{E133C7E3-4F84-461E-8885-BA4990727309}" srcOrd="0" destOrd="0" presId="urn:microsoft.com/office/officeart/2005/8/layout/orgChart1"/>
    <dgm:cxn modelId="{1E8898D5-DC22-4320-9B18-B04208918B2B}" type="presParOf" srcId="{E133C7E3-4F84-461E-8885-BA4990727309}" destId="{FF8578EF-E166-4023-9783-57C7E692D748}" srcOrd="0" destOrd="0" presId="urn:microsoft.com/office/officeart/2005/8/layout/orgChart1"/>
    <dgm:cxn modelId="{E4458D77-8A44-4C93-A1ED-A3077194E825}" type="presParOf" srcId="{E133C7E3-4F84-461E-8885-BA4990727309}" destId="{9DABE5B5-04EC-486F-82C0-99FEB7073F71}" srcOrd="1" destOrd="0" presId="urn:microsoft.com/office/officeart/2005/8/layout/orgChart1"/>
    <dgm:cxn modelId="{45C2BAF0-E474-44C8-9C6F-DDAA733ABD7B}" type="presParOf" srcId="{6FF88D7F-2B7F-4EE9-B651-D7381E4EB43A}" destId="{5C6F2F8D-40B4-4B6C-815D-8E91EC8A0332}" srcOrd="1" destOrd="0" presId="urn:microsoft.com/office/officeart/2005/8/layout/orgChart1"/>
    <dgm:cxn modelId="{06563055-82C5-46CC-891F-CEAF114AC64B}" type="presParOf" srcId="{5C6F2F8D-40B4-4B6C-815D-8E91EC8A0332}" destId="{6CCC90C0-A40F-41C1-A55B-DD789C65905B}" srcOrd="0" destOrd="0" presId="urn:microsoft.com/office/officeart/2005/8/layout/orgChart1"/>
    <dgm:cxn modelId="{FEBF433C-24E8-459A-AC81-CF96CAEA7662}" type="presParOf" srcId="{5C6F2F8D-40B4-4B6C-815D-8E91EC8A0332}" destId="{81B52122-976F-4108-9823-1D96B535B9A1}" srcOrd="1" destOrd="0" presId="urn:microsoft.com/office/officeart/2005/8/layout/orgChart1"/>
    <dgm:cxn modelId="{8B820700-F629-4030-8A8E-A708105767EA}" type="presParOf" srcId="{81B52122-976F-4108-9823-1D96B535B9A1}" destId="{C67317DE-0BAD-4F5E-834C-4043247B63EF}" srcOrd="0" destOrd="0" presId="urn:microsoft.com/office/officeart/2005/8/layout/orgChart1"/>
    <dgm:cxn modelId="{937F8411-9467-4D9F-A034-D5BDC871D13A}" type="presParOf" srcId="{C67317DE-0BAD-4F5E-834C-4043247B63EF}" destId="{EBE203F1-065C-48BF-98A7-9AC09C77C92C}" srcOrd="0" destOrd="0" presId="urn:microsoft.com/office/officeart/2005/8/layout/orgChart1"/>
    <dgm:cxn modelId="{E5D6E94F-96A8-4E15-A0F1-A51DB9C665BD}" type="presParOf" srcId="{C67317DE-0BAD-4F5E-834C-4043247B63EF}" destId="{67D7D805-FE63-4DC9-80FD-D11994FFD486}" srcOrd="1" destOrd="0" presId="urn:microsoft.com/office/officeart/2005/8/layout/orgChart1"/>
    <dgm:cxn modelId="{49C77565-41CA-4282-B379-2674CC6509DE}" type="presParOf" srcId="{81B52122-976F-4108-9823-1D96B535B9A1}" destId="{B18B4788-62C5-4314-801D-BA896AB3760F}" srcOrd="1" destOrd="0" presId="urn:microsoft.com/office/officeart/2005/8/layout/orgChart1"/>
    <dgm:cxn modelId="{1CD01668-4A69-46B8-A4D8-F30C17B093B3}" type="presParOf" srcId="{81B52122-976F-4108-9823-1D96B535B9A1}" destId="{E4F57FA6-7E75-473E-B12E-93E16AF8C9BE}" srcOrd="2" destOrd="0" presId="urn:microsoft.com/office/officeart/2005/8/layout/orgChart1"/>
    <dgm:cxn modelId="{0B823412-D6C3-4F21-A62F-81F94623C2A2}" type="presParOf" srcId="{5C6F2F8D-40B4-4B6C-815D-8E91EC8A0332}" destId="{B6F00BA1-3FB9-4267-B7E2-9299AE5AE7D1}" srcOrd="2" destOrd="0" presId="urn:microsoft.com/office/officeart/2005/8/layout/orgChart1"/>
    <dgm:cxn modelId="{D54FE143-15F8-4164-887A-EF8E90ACFD9E}" type="presParOf" srcId="{5C6F2F8D-40B4-4B6C-815D-8E91EC8A0332}" destId="{1576E9DB-B3AA-4641-9EC5-3E8A62E0C98A}" srcOrd="3" destOrd="0" presId="urn:microsoft.com/office/officeart/2005/8/layout/orgChart1"/>
    <dgm:cxn modelId="{B3B842E6-2D4A-4BEF-A7F4-910267B2DBDB}" type="presParOf" srcId="{1576E9DB-B3AA-4641-9EC5-3E8A62E0C98A}" destId="{DA95DF38-B87F-4EF6-9D60-A06FCC220BF8}" srcOrd="0" destOrd="0" presId="urn:microsoft.com/office/officeart/2005/8/layout/orgChart1"/>
    <dgm:cxn modelId="{41E52315-332F-441A-B930-EAFA0583FAFE}" type="presParOf" srcId="{DA95DF38-B87F-4EF6-9D60-A06FCC220BF8}" destId="{91013895-F09A-48B4-AC3F-0AC31E3CB978}" srcOrd="0" destOrd="0" presId="urn:microsoft.com/office/officeart/2005/8/layout/orgChart1"/>
    <dgm:cxn modelId="{11E5DB2A-12DD-486C-B5FC-6A92B53C5191}" type="presParOf" srcId="{DA95DF38-B87F-4EF6-9D60-A06FCC220BF8}" destId="{B99E917B-7A66-4EDE-BFEB-E196B4111BBF}" srcOrd="1" destOrd="0" presId="urn:microsoft.com/office/officeart/2005/8/layout/orgChart1"/>
    <dgm:cxn modelId="{C4FEC0A8-56F0-49BA-A1B9-FA5008AB0EDD}" type="presParOf" srcId="{1576E9DB-B3AA-4641-9EC5-3E8A62E0C98A}" destId="{5CB0E7B2-A371-4496-8231-3CA8CD7E178C}" srcOrd="1" destOrd="0" presId="urn:microsoft.com/office/officeart/2005/8/layout/orgChart1"/>
    <dgm:cxn modelId="{2D52962C-DF74-44A9-8C6E-37BA810FF344}" type="presParOf" srcId="{1576E9DB-B3AA-4641-9EC5-3E8A62E0C98A}" destId="{F0C17777-CF8E-4A2D-933B-B6D1CB9C61D0}" srcOrd="2" destOrd="0" presId="urn:microsoft.com/office/officeart/2005/8/layout/orgChart1"/>
    <dgm:cxn modelId="{9E0B55FC-E89D-4F90-B230-94BD8AD89117}" type="presParOf" srcId="{6FF88D7F-2B7F-4EE9-B651-D7381E4EB43A}" destId="{88E1D21C-725C-4547-BB00-27904DA860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D00704-2DF5-4420-9D29-E57D16408C1D}" type="doc">
      <dgm:prSet loTypeId="urn:microsoft.com/office/officeart/2005/8/layout/orgChart1" loCatId="hierarchy" qsTypeId="urn:microsoft.com/office/officeart/2005/8/quickstyle/3d2#2" qsCatId="3D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209C6350-69CD-4714-9C51-E0E7E6DB737F}">
      <dgm:prSet phldrT="[Text]" custT="1"/>
      <dgm:spPr/>
      <dgm:t>
        <a:bodyPr/>
        <a:lstStyle/>
        <a:p>
          <a:r>
            <a:rPr lang="en-GB" sz="4000" dirty="0"/>
            <a:t>Department for Education</a:t>
          </a:r>
        </a:p>
      </dgm:t>
    </dgm:pt>
    <dgm:pt modelId="{C4BF31EF-23A4-40A7-B46B-F92D718A870D}" type="parTrans" cxnId="{6F0B7131-B821-410B-9223-97E3BE5ADC60}">
      <dgm:prSet/>
      <dgm:spPr/>
      <dgm:t>
        <a:bodyPr/>
        <a:lstStyle/>
        <a:p>
          <a:endParaRPr lang="en-GB"/>
        </a:p>
      </dgm:t>
    </dgm:pt>
    <dgm:pt modelId="{AC934AF0-CACA-4A35-B2D2-2AF2EFAC6C80}" type="sibTrans" cxnId="{6F0B7131-B821-410B-9223-97E3BE5ADC60}">
      <dgm:prSet/>
      <dgm:spPr/>
      <dgm:t>
        <a:bodyPr/>
        <a:lstStyle/>
        <a:p>
          <a:endParaRPr lang="en-GB"/>
        </a:p>
      </dgm:t>
    </dgm:pt>
    <dgm:pt modelId="{0D9A55F4-B5F4-41E2-85B4-851716A317CF}">
      <dgm:prSet phldrT="[Text]" custT="1"/>
      <dgm:spPr/>
      <dgm:t>
        <a:bodyPr/>
        <a:lstStyle/>
        <a:p>
          <a:r>
            <a:rPr lang="en-GB" sz="4000" dirty="0"/>
            <a:t>Local Authorities</a:t>
          </a:r>
        </a:p>
        <a:p>
          <a:r>
            <a:rPr lang="en-GB" sz="3200" dirty="0"/>
            <a:t>(151 in England)</a:t>
          </a:r>
        </a:p>
      </dgm:t>
    </dgm:pt>
    <dgm:pt modelId="{AC2B333A-7957-44CD-BCC4-B97FF854E027}" type="parTrans" cxnId="{6B728AAA-1EAE-45EE-96D6-3BA28F421972}">
      <dgm:prSet/>
      <dgm:spPr/>
      <dgm:t>
        <a:bodyPr/>
        <a:lstStyle/>
        <a:p>
          <a:endParaRPr lang="en-GB"/>
        </a:p>
      </dgm:t>
    </dgm:pt>
    <dgm:pt modelId="{C68864FC-C22D-491B-8F39-EBB34934E82D}" type="sibTrans" cxnId="{6B728AAA-1EAE-45EE-96D6-3BA28F421972}">
      <dgm:prSet/>
      <dgm:spPr/>
      <dgm:t>
        <a:bodyPr/>
        <a:lstStyle/>
        <a:p>
          <a:endParaRPr lang="en-GB"/>
        </a:p>
      </dgm:t>
    </dgm:pt>
    <dgm:pt modelId="{25B3F51F-80B4-4BEC-8D13-D58913979B89}">
      <dgm:prSet phldrT="[Text]" custT="1"/>
      <dgm:spPr/>
      <dgm:t>
        <a:bodyPr/>
        <a:lstStyle/>
        <a:p>
          <a:r>
            <a:rPr lang="en-GB" sz="4000" dirty="0"/>
            <a:t>Academy Trusts</a:t>
          </a:r>
        </a:p>
        <a:p>
          <a:r>
            <a:rPr lang="en-GB" sz="3200" dirty="0"/>
            <a:t>(about 900 in England)</a:t>
          </a:r>
        </a:p>
      </dgm:t>
    </dgm:pt>
    <dgm:pt modelId="{D9277A25-673E-4D79-A509-38ED665DAC32}" type="parTrans" cxnId="{4F594678-1E74-438C-874D-D7D5A408E940}">
      <dgm:prSet/>
      <dgm:spPr/>
      <dgm:t>
        <a:bodyPr/>
        <a:lstStyle/>
        <a:p>
          <a:endParaRPr lang="en-GB"/>
        </a:p>
      </dgm:t>
    </dgm:pt>
    <dgm:pt modelId="{39463A9B-7477-4A60-948C-7B85A028CBC1}" type="sibTrans" cxnId="{4F594678-1E74-438C-874D-D7D5A408E940}">
      <dgm:prSet/>
      <dgm:spPr/>
      <dgm:t>
        <a:bodyPr/>
        <a:lstStyle/>
        <a:p>
          <a:endParaRPr lang="en-GB"/>
        </a:p>
      </dgm:t>
    </dgm:pt>
    <dgm:pt modelId="{B3EC1156-34AF-4CCA-A2F6-93D55EE3D8BD}" type="pres">
      <dgm:prSet presAssocID="{D3D00704-2DF5-4420-9D29-E57D16408C1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9333E4C-127D-4368-A461-16A496A7A777}" type="pres">
      <dgm:prSet presAssocID="{209C6350-69CD-4714-9C51-E0E7E6DB737F}" presName="hierRoot1" presStyleCnt="0">
        <dgm:presLayoutVars>
          <dgm:hierBranch val="init"/>
        </dgm:presLayoutVars>
      </dgm:prSet>
      <dgm:spPr/>
    </dgm:pt>
    <dgm:pt modelId="{FABDF623-B4C7-4F58-A887-F0E41A4EFDDE}" type="pres">
      <dgm:prSet presAssocID="{209C6350-69CD-4714-9C51-E0E7E6DB737F}" presName="rootComposite1" presStyleCnt="0"/>
      <dgm:spPr/>
    </dgm:pt>
    <dgm:pt modelId="{54F9C347-C09D-4CCC-8B62-AD836C33CD97}" type="pres">
      <dgm:prSet presAssocID="{209C6350-69CD-4714-9C51-E0E7E6DB737F}" presName="rootText1" presStyleLbl="node0" presStyleIdx="0" presStyleCnt="1">
        <dgm:presLayoutVars>
          <dgm:chPref val="3"/>
        </dgm:presLayoutVars>
      </dgm:prSet>
      <dgm:spPr/>
    </dgm:pt>
    <dgm:pt modelId="{039CA131-7758-46B8-AA05-ED0B19CCC91C}" type="pres">
      <dgm:prSet presAssocID="{209C6350-69CD-4714-9C51-E0E7E6DB737F}" presName="rootConnector1" presStyleLbl="node1" presStyleIdx="0" presStyleCnt="0"/>
      <dgm:spPr/>
    </dgm:pt>
    <dgm:pt modelId="{891629F7-8BBC-4464-92D7-57034D86D9F2}" type="pres">
      <dgm:prSet presAssocID="{209C6350-69CD-4714-9C51-E0E7E6DB737F}" presName="hierChild2" presStyleCnt="0"/>
      <dgm:spPr/>
    </dgm:pt>
    <dgm:pt modelId="{54296200-AC0B-4754-8867-8A14ADC670B9}" type="pres">
      <dgm:prSet presAssocID="{AC2B333A-7957-44CD-BCC4-B97FF854E027}" presName="Name37" presStyleLbl="parChTrans1D2" presStyleIdx="0" presStyleCnt="2"/>
      <dgm:spPr/>
    </dgm:pt>
    <dgm:pt modelId="{A87BE558-1E54-417C-A0AA-F1EA7C905537}" type="pres">
      <dgm:prSet presAssocID="{0D9A55F4-B5F4-41E2-85B4-851716A317CF}" presName="hierRoot2" presStyleCnt="0">
        <dgm:presLayoutVars>
          <dgm:hierBranch val="init"/>
        </dgm:presLayoutVars>
      </dgm:prSet>
      <dgm:spPr/>
    </dgm:pt>
    <dgm:pt modelId="{FE14D011-B41B-4AA5-B9EB-215A37420D5C}" type="pres">
      <dgm:prSet presAssocID="{0D9A55F4-B5F4-41E2-85B4-851716A317CF}" presName="rootComposite" presStyleCnt="0"/>
      <dgm:spPr/>
    </dgm:pt>
    <dgm:pt modelId="{F940D244-EF66-4DC3-9741-C572181FD0E3}" type="pres">
      <dgm:prSet presAssocID="{0D9A55F4-B5F4-41E2-85B4-851716A317CF}" presName="rootText" presStyleLbl="node2" presStyleIdx="0" presStyleCnt="2">
        <dgm:presLayoutVars>
          <dgm:chPref val="3"/>
        </dgm:presLayoutVars>
      </dgm:prSet>
      <dgm:spPr/>
    </dgm:pt>
    <dgm:pt modelId="{47D1C436-7D6E-4FBB-8CC4-5C0A4C8A1FA4}" type="pres">
      <dgm:prSet presAssocID="{0D9A55F4-B5F4-41E2-85B4-851716A317CF}" presName="rootConnector" presStyleLbl="node2" presStyleIdx="0" presStyleCnt="2"/>
      <dgm:spPr/>
    </dgm:pt>
    <dgm:pt modelId="{9C344537-A48E-40C9-8ED7-A4EAC22DE225}" type="pres">
      <dgm:prSet presAssocID="{0D9A55F4-B5F4-41E2-85B4-851716A317CF}" presName="hierChild4" presStyleCnt="0"/>
      <dgm:spPr/>
    </dgm:pt>
    <dgm:pt modelId="{FDE0E28D-6FE9-4E6C-B7B4-F20988461DB7}" type="pres">
      <dgm:prSet presAssocID="{0D9A55F4-B5F4-41E2-85B4-851716A317CF}" presName="hierChild5" presStyleCnt="0"/>
      <dgm:spPr/>
    </dgm:pt>
    <dgm:pt modelId="{495093E0-4293-4F23-9BF2-29BFD54FB44A}" type="pres">
      <dgm:prSet presAssocID="{D9277A25-673E-4D79-A509-38ED665DAC32}" presName="Name37" presStyleLbl="parChTrans1D2" presStyleIdx="1" presStyleCnt="2"/>
      <dgm:spPr/>
    </dgm:pt>
    <dgm:pt modelId="{588FD52E-9FEC-4E1E-BC60-D6F3B59E692F}" type="pres">
      <dgm:prSet presAssocID="{25B3F51F-80B4-4BEC-8D13-D58913979B89}" presName="hierRoot2" presStyleCnt="0">
        <dgm:presLayoutVars>
          <dgm:hierBranch val="init"/>
        </dgm:presLayoutVars>
      </dgm:prSet>
      <dgm:spPr/>
    </dgm:pt>
    <dgm:pt modelId="{87A448E2-21B7-4ADC-9A06-5B1EEDAFD126}" type="pres">
      <dgm:prSet presAssocID="{25B3F51F-80B4-4BEC-8D13-D58913979B89}" presName="rootComposite" presStyleCnt="0"/>
      <dgm:spPr/>
    </dgm:pt>
    <dgm:pt modelId="{49596BC5-2F04-4BA8-8FEE-E36E0BB208E8}" type="pres">
      <dgm:prSet presAssocID="{25B3F51F-80B4-4BEC-8D13-D58913979B89}" presName="rootText" presStyleLbl="node2" presStyleIdx="1" presStyleCnt="2">
        <dgm:presLayoutVars>
          <dgm:chPref val="3"/>
        </dgm:presLayoutVars>
      </dgm:prSet>
      <dgm:spPr/>
    </dgm:pt>
    <dgm:pt modelId="{F21CFC79-20A1-4316-9D24-B48D7A8D89B7}" type="pres">
      <dgm:prSet presAssocID="{25B3F51F-80B4-4BEC-8D13-D58913979B89}" presName="rootConnector" presStyleLbl="node2" presStyleIdx="1" presStyleCnt="2"/>
      <dgm:spPr/>
    </dgm:pt>
    <dgm:pt modelId="{1112578E-614F-49CE-A348-277E3C9F8A91}" type="pres">
      <dgm:prSet presAssocID="{25B3F51F-80B4-4BEC-8D13-D58913979B89}" presName="hierChild4" presStyleCnt="0"/>
      <dgm:spPr/>
    </dgm:pt>
    <dgm:pt modelId="{EB33C31E-B2B3-4184-A8E6-A4A1DF9BBBED}" type="pres">
      <dgm:prSet presAssocID="{25B3F51F-80B4-4BEC-8D13-D58913979B89}" presName="hierChild5" presStyleCnt="0"/>
      <dgm:spPr/>
    </dgm:pt>
    <dgm:pt modelId="{E0949338-BEEA-4796-A8AC-325493B81B0E}" type="pres">
      <dgm:prSet presAssocID="{209C6350-69CD-4714-9C51-E0E7E6DB737F}" presName="hierChild3" presStyleCnt="0"/>
      <dgm:spPr/>
    </dgm:pt>
  </dgm:ptLst>
  <dgm:cxnLst>
    <dgm:cxn modelId="{5A16A50C-0EED-48AA-85FD-C96A279C100A}" type="presOf" srcId="{209C6350-69CD-4714-9C51-E0E7E6DB737F}" destId="{54F9C347-C09D-4CCC-8B62-AD836C33CD97}" srcOrd="0" destOrd="0" presId="urn:microsoft.com/office/officeart/2005/8/layout/orgChart1"/>
    <dgm:cxn modelId="{22B3EB25-BED8-4FB3-9F1C-F0DB7FB32743}" type="presOf" srcId="{D3D00704-2DF5-4420-9D29-E57D16408C1D}" destId="{B3EC1156-34AF-4CCA-A2F6-93D55EE3D8BD}" srcOrd="0" destOrd="0" presId="urn:microsoft.com/office/officeart/2005/8/layout/orgChart1"/>
    <dgm:cxn modelId="{6F0B7131-B821-410B-9223-97E3BE5ADC60}" srcId="{D3D00704-2DF5-4420-9D29-E57D16408C1D}" destId="{209C6350-69CD-4714-9C51-E0E7E6DB737F}" srcOrd="0" destOrd="0" parTransId="{C4BF31EF-23A4-40A7-B46B-F92D718A870D}" sibTransId="{AC934AF0-CACA-4A35-B2D2-2AF2EFAC6C80}"/>
    <dgm:cxn modelId="{4F594678-1E74-438C-874D-D7D5A408E940}" srcId="{209C6350-69CD-4714-9C51-E0E7E6DB737F}" destId="{25B3F51F-80B4-4BEC-8D13-D58913979B89}" srcOrd="1" destOrd="0" parTransId="{D9277A25-673E-4D79-A509-38ED665DAC32}" sibTransId="{39463A9B-7477-4A60-948C-7B85A028CBC1}"/>
    <dgm:cxn modelId="{BE72E88D-1B0D-43AB-A229-7E16A8DADD96}" type="presOf" srcId="{D9277A25-673E-4D79-A509-38ED665DAC32}" destId="{495093E0-4293-4F23-9BF2-29BFD54FB44A}" srcOrd="0" destOrd="0" presId="urn:microsoft.com/office/officeart/2005/8/layout/orgChart1"/>
    <dgm:cxn modelId="{2855BE9F-2BF1-45CC-A3FA-4E9AEA9E9D3E}" type="presOf" srcId="{0D9A55F4-B5F4-41E2-85B4-851716A317CF}" destId="{47D1C436-7D6E-4FBB-8CC4-5C0A4C8A1FA4}" srcOrd="1" destOrd="0" presId="urn:microsoft.com/office/officeart/2005/8/layout/orgChart1"/>
    <dgm:cxn modelId="{D8E3CFA3-B5F6-4621-952E-717EB8CFF741}" type="presOf" srcId="{0D9A55F4-B5F4-41E2-85B4-851716A317CF}" destId="{F940D244-EF66-4DC3-9741-C572181FD0E3}" srcOrd="0" destOrd="0" presId="urn:microsoft.com/office/officeart/2005/8/layout/orgChart1"/>
    <dgm:cxn modelId="{6B728AAA-1EAE-45EE-96D6-3BA28F421972}" srcId="{209C6350-69CD-4714-9C51-E0E7E6DB737F}" destId="{0D9A55F4-B5F4-41E2-85B4-851716A317CF}" srcOrd="0" destOrd="0" parTransId="{AC2B333A-7957-44CD-BCC4-B97FF854E027}" sibTransId="{C68864FC-C22D-491B-8F39-EBB34934E82D}"/>
    <dgm:cxn modelId="{184250D2-6D6A-4C0C-BEE6-0B3984EE55B1}" type="presOf" srcId="{25B3F51F-80B4-4BEC-8D13-D58913979B89}" destId="{F21CFC79-20A1-4316-9D24-B48D7A8D89B7}" srcOrd="1" destOrd="0" presId="urn:microsoft.com/office/officeart/2005/8/layout/orgChart1"/>
    <dgm:cxn modelId="{368F55EF-6DB2-447D-8C37-7CD5C7C21E4D}" type="presOf" srcId="{25B3F51F-80B4-4BEC-8D13-D58913979B89}" destId="{49596BC5-2F04-4BA8-8FEE-E36E0BB208E8}" srcOrd="0" destOrd="0" presId="urn:microsoft.com/office/officeart/2005/8/layout/orgChart1"/>
    <dgm:cxn modelId="{DF23EAF0-79D2-4982-87E7-31FD3D80EA8F}" type="presOf" srcId="{209C6350-69CD-4714-9C51-E0E7E6DB737F}" destId="{039CA131-7758-46B8-AA05-ED0B19CCC91C}" srcOrd="1" destOrd="0" presId="urn:microsoft.com/office/officeart/2005/8/layout/orgChart1"/>
    <dgm:cxn modelId="{23D5C6FF-AFE7-4B1A-A8B9-C3DBEC255972}" type="presOf" srcId="{AC2B333A-7957-44CD-BCC4-B97FF854E027}" destId="{54296200-AC0B-4754-8867-8A14ADC670B9}" srcOrd="0" destOrd="0" presId="urn:microsoft.com/office/officeart/2005/8/layout/orgChart1"/>
    <dgm:cxn modelId="{178D1A58-95A6-44F5-BFDC-D27AE76E1030}" type="presParOf" srcId="{B3EC1156-34AF-4CCA-A2F6-93D55EE3D8BD}" destId="{79333E4C-127D-4368-A461-16A496A7A777}" srcOrd="0" destOrd="0" presId="urn:microsoft.com/office/officeart/2005/8/layout/orgChart1"/>
    <dgm:cxn modelId="{1309A8C6-45E3-46CC-A426-C2EF5B7E9695}" type="presParOf" srcId="{79333E4C-127D-4368-A461-16A496A7A777}" destId="{FABDF623-B4C7-4F58-A887-F0E41A4EFDDE}" srcOrd="0" destOrd="0" presId="urn:microsoft.com/office/officeart/2005/8/layout/orgChart1"/>
    <dgm:cxn modelId="{757574E0-4E14-46EE-95AD-3B1AA497580C}" type="presParOf" srcId="{FABDF623-B4C7-4F58-A887-F0E41A4EFDDE}" destId="{54F9C347-C09D-4CCC-8B62-AD836C33CD97}" srcOrd="0" destOrd="0" presId="urn:microsoft.com/office/officeart/2005/8/layout/orgChart1"/>
    <dgm:cxn modelId="{75BDA06E-C181-40A6-A6DF-C5141FB51693}" type="presParOf" srcId="{FABDF623-B4C7-4F58-A887-F0E41A4EFDDE}" destId="{039CA131-7758-46B8-AA05-ED0B19CCC91C}" srcOrd="1" destOrd="0" presId="urn:microsoft.com/office/officeart/2005/8/layout/orgChart1"/>
    <dgm:cxn modelId="{233CE833-3F12-4C04-B955-4BDC1B4EDFFB}" type="presParOf" srcId="{79333E4C-127D-4368-A461-16A496A7A777}" destId="{891629F7-8BBC-4464-92D7-57034D86D9F2}" srcOrd="1" destOrd="0" presId="urn:microsoft.com/office/officeart/2005/8/layout/orgChart1"/>
    <dgm:cxn modelId="{13AC0E05-9255-43F7-821D-CD1BCF7DC484}" type="presParOf" srcId="{891629F7-8BBC-4464-92D7-57034D86D9F2}" destId="{54296200-AC0B-4754-8867-8A14ADC670B9}" srcOrd="0" destOrd="0" presId="urn:microsoft.com/office/officeart/2005/8/layout/orgChart1"/>
    <dgm:cxn modelId="{CB58987F-142F-4DDF-82E7-F3E2DB633684}" type="presParOf" srcId="{891629F7-8BBC-4464-92D7-57034D86D9F2}" destId="{A87BE558-1E54-417C-A0AA-F1EA7C905537}" srcOrd="1" destOrd="0" presId="urn:microsoft.com/office/officeart/2005/8/layout/orgChart1"/>
    <dgm:cxn modelId="{777F3823-6ADC-4ECD-A165-9C1F8EBA3EE8}" type="presParOf" srcId="{A87BE558-1E54-417C-A0AA-F1EA7C905537}" destId="{FE14D011-B41B-4AA5-B9EB-215A37420D5C}" srcOrd="0" destOrd="0" presId="urn:microsoft.com/office/officeart/2005/8/layout/orgChart1"/>
    <dgm:cxn modelId="{104114BA-7073-4193-AE15-771D05F2841D}" type="presParOf" srcId="{FE14D011-B41B-4AA5-B9EB-215A37420D5C}" destId="{F940D244-EF66-4DC3-9741-C572181FD0E3}" srcOrd="0" destOrd="0" presId="urn:microsoft.com/office/officeart/2005/8/layout/orgChart1"/>
    <dgm:cxn modelId="{0496DBF1-E24C-4BDC-BDE2-1C8EC4021724}" type="presParOf" srcId="{FE14D011-B41B-4AA5-B9EB-215A37420D5C}" destId="{47D1C436-7D6E-4FBB-8CC4-5C0A4C8A1FA4}" srcOrd="1" destOrd="0" presId="urn:microsoft.com/office/officeart/2005/8/layout/orgChart1"/>
    <dgm:cxn modelId="{9F3DE77D-FAE3-40B3-B540-89E207A8EF69}" type="presParOf" srcId="{A87BE558-1E54-417C-A0AA-F1EA7C905537}" destId="{9C344537-A48E-40C9-8ED7-A4EAC22DE225}" srcOrd="1" destOrd="0" presId="urn:microsoft.com/office/officeart/2005/8/layout/orgChart1"/>
    <dgm:cxn modelId="{DA1E6E8E-E9C9-4BCE-8460-4531E675F414}" type="presParOf" srcId="{A87BE558-1E54-417C-A0AA-F1EA7C905537}" destId="{FDE0E28D-6FE9-4E6C-B7B4-F20988461DB7}" srcOrd="2" destOrd="0" presId="urn:microsoft.com/office/officeart/2005/8/layout/orgChart1"/>
    <dgm:cxn modelId="{BE94E56B-AA7D-427D-AFCC-BA393B9E7F32}" type="presParOf" srcId="{891629F7-8BBC-4464-92D7-57034D86D9F2}" destId="{495093E0-4293-4F23-9BF2-29BFD54FB44A}" srcOrd="2" destOrd="0" presId="urn:microsoft.com/office/officeart/2005/8/layout/orgChart1"/>
    <dgm:cxn modelId="{884D1937-829E-49A3-BBCD-A65050483ABD}" type="presParOf" srcId="{891629F7-8BBC-4464-92D7-57034D86D9F2}" destId="{588FD52E-9FEC-4E1E-BC60-D6F3B59E692F}" srcOrd="3" destOrd="0" presId="urn:microsoft.com/office/officeart/2005/8/layout/orgChart1"/>
    <dgm:cxn modelId="{49A6BEDF-94E9-4122-B656-FF6AC09DB9B6}" type="presParOf" srcId="{588FD52E-9FEC-4E1E-BC60-D6F3B59E692F}" destId="{87A448E2-21B7-4ADC-9A06-5B1EEDAFD126}" srcOrd="0" destOrd="0" presId="urn:microsoft.com/office/officeart/2005/8/layout/orgChart1"/>
    <dgm:cxn modelId="{DFDBB299-082F-4052-A184-F526E3651953}" type="presParOf" srcId="{87A448E2-21B7-4ADC-9A06-5B1EEDAFD126}" destId="{49596BC5-2F04-4BA8-8FEE-E36E0BB208E8}" srcOrd="0" destOrd="0" presId="urn:microsoft.com/office/officeart/2005/8/layout/orgChart1"/>
    <dgm:cxn modelId="{6D668566-3C1C-4C18-9CE8-F700BDFBFB7F}" type="presParOf" srcId="{87A448E2-21B7-4ADC-9A06-5B1EEDAFD126}" destId="{F21CFC79-20A1-4316-9D24-B48D7A8D89B7}" srcOrd="1" destOrd="0" presId="urn:microsoft.com/office/officeart/2005/8/layout/orgChart1"/>
    <dgm:cxn modelId="{D71CF585-8A63-4A1E-A597-38A83B0014A1}" type="presParOf" srcId="{588FD52E-9FEC-4E1E-BC60-D6F3B59E692F}" destId="{1112578E-614F-49CE-A348-277E3C9F8A91}" srcOrd="1" destOrd="0" presId="urn:microsoft.com/office/officeart/2005/8/layout/orgChart1"/>
    <dgm:cxn modelId="{36890C6B-8ADF-4B16-91DA-54B24555D79A}" type="presParOf" srcId="{588FD52E-9FEC-4E1E-BC60-D6F3B59E692F}" destId="{EB33C31E-B2B3-4184-A8E6-A4A1DF9BBBED}" srcOrd="2" destOrd="0" presId="urn:microsoft.com/office/officeart/2005/8/layout/orgChart1"/>
    <dgm:cxn modelId="{08E0FAA4-A547-48A0-8B22-DDC2DC2386DF}" type="presParOf" srcId="{79333E4C-127D-4368-A461-16A496A7A777}" destId="{E0949338-BEEA-4796-A8AC-325493B81B0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00BA1-3FB9-4267-B7E2-9299AE5AE7D1}">
      <dsp:nvSpPr>
        <dsp:cNvPr id="0" name=""/>
        <dsp:cNvSpPr/>
      </dsp:nvSpPr>
      <dsp:spPr>
        <a:xfrm>
          <a:off x="4064000" y="2323347"/>
          <a:ext cx="2224013" cy="771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85"/>
              </a:lnTo>
              <a:lnTo>
                <a:pt x="2224013" y="385985"/>
              </a:lnTo>
              <a:lnTo>
                <a:pt x="2224013" y="77197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CC90C0-A40F-41C1-A55B-DD789C65905B}">
      <dsp:nvSpPr>
        <dsp:cNvPr id="0" name=""/>
        <dsp:cNvSpPr/>
      </dsp:nvSpPr>
      <dsp:spPr>
        <a:xfrm>
          <a:off x="1839986" y="2323347"/>
          <a:ext cx="2224013" cy="771971"/>
        </a:xfrm>
        <a:custGeom>
          <a:avLst/>
          <a:gdLst/>
          <a:ahLst/>
          <a:cxnLst/>
          <a:rect l="0" t="0" r="0" b="0"/>
          <a:pathLst>
            <a:path>
              <a:moveTo>
                <a:pt x="2224013" y="0"/>
              </a:moveTo>
              <a:lnTo>
                <a:pt x="2224013" y="385985"/>
              </a:lnTo>
              <a:lnTo>
                <a:pt x="0" y="385985"/>
              </a:lnTo>
              <a:lnTo>
                <a:pt x="0" y="77197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578EF-E166-4023-9783-57C7E692D748}">
      <dsp:nvSpPr>
        <dsp:cNvPr id="0" name=""/>
        <dsp:cNvSpPr/>
      </dsp:nvSpPr>
      <dsp:spPr>
        <a:xfrm>
          <a:off x="2225972" y="485320"/>
          <a:ext cx="3676054" cy="183802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Department for Education (DfE)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Led by Secretary of State</a:t>
          </a:r>
        </a:p>
      </dsp:txBody>
      <dsp:txXfrm>
        <a:off x="2225972" y="485320"/>
        <a:ext cx="3676054" cy="1838027"/>
      </dsp:txXfrm>
    </dsp:sp>
    <dsp:sp modelId="{EBE203F1-065C-48BF-98A7-9AC09C77C92C}">
      <dsp:nvSpPr>
        <dsp:cNvPr id="0" name=""/>
        <dsp:cNvSpPr/>
      </dsp:nvSpPr>
      <dsp:spPr>
        <a:xfrm>
          <a:off x="1959" y="3095319"/>
          <a:ext cx="3676054" cy="183802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Maintained schools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1" kern="1200" dirty="0"/>
            <a:t>(Funded by the state)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1" kern="1200" dirty="0"/>
            <a:t>About 21,700 schools</a:t>
          </a:r>
        </a:p>
      </dsp:txBody>
      <dsp:txXfrm>
        <a:off x="1959" y="3095319"/>
        <a:ext cx="3676054" cy="1838027"/>
      </dsp:txXfrm>
    </dsp:sp>
    <dsp:sp modelId="{91013895-F09A-48B4-AC3F-0AC31E3CB978}">
      <dsp:nvSpPr>
        <dsp:cNvPr id="0" name=""/>
        <dsp:cNvSpPr/>
      </dsp:nvSpPr>
      <dsp:spPr>
        <a:xfrm>
          <a:off x="4449985" y="3095319"/>
          <a:ext cx="3676054" cy="183802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Independent schools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1" kern="1200" dirty="0"/>
            <a:t>(Privately funded)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1" kern="1200" dirty="0"/>
            <a:t>About 2,600 schools</a:t>
          </a:r>
        </a:p>
      </dsp:txBody>
      <dsp:txXfrm>
        <a:off x="4449985" y="3095319"/>
        <a:ext cx="3676054" cy="1838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093E0-4293-4F23-9BF2-29BFD54FB44A}">
      <dsp:nvSpPr>
        <dsp:cNvPr id="0" name=""/>
        <dsp:cNvSpPr/>
      </dsp:nvSpPr>
      <dsp:spPr>
        <a:xfrm>
          <a:off x="4064000" y="2323347"/>
          <a:ext cx="2224013" cy="771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85"/>
              </a:lnTo>
              <a:lnTo>
                <a:pt x="2224013" y="385985"/>
              </a:lnTo>
              <a:lnTo>
                <a:pt x="2224013" y="77197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296200-AC0B-4754-8867-8A14ADC670B9}">
      <dsp:nvSpPr>
        <dsp:cNvPr id="0" name=""/>
        <dsp:cNvSpPr/>
      </dsp:nvSpPr>
      <dsp:spPr>
        <a:xfrm>
          <a:off x="1839986" y="2323347"/>
          <a:ext cx="2224013" cy="771971"/>
        </a:xfrm>
        <a:custGeom>
          <a:avLst/>
          <a:gdLst/>
          <a:ahLst/>
          <a:cxnLst/>
          <a:rect l="0" t="0" r="0" b="0"/>
          <a:pathLst>
            <a:path>
              <a:moveTo>
                <a:pt x="2224013" y="0"/>
              </a:moveTo>
              <a:lnTo>
                <a:pt x="2224013" y="385985"/>
              </a:lnTo>
              <a:lnTo>
                <a:pt x="0" y="385985"/>
              </a:lnTo>
              <a:lnTo>
                <a:pt x="0" y="77197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F9C347-C09D-4CCC-8B62-AD836C33CD97}">
      <dsp:nvSpPr>
        <dsp:cNvPr id="0" name=""/>
        <dsp:cNvSpPr/>
      </dsp:nvSpPr>
      <dsp:spPr>
        <a:xfrm>
          <a:off x="2225972" y="485320"/>
          <a:ext cx="3676054" cy="183802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Department for Education</a:t>
          </a:r>
        </a:p>
      </dsp:txBody>
      <dsp:txXfrm>
        <a:off x="2225972" y="485320"/>
        <a:ext cx="3676054" cy="1838027"/>
      </dsp:txXfrm>
    </dsp:sp>
    <dsp:sp modelId="{F940D244-EF66-4DC3-9741-C572181FD0E3}">
      <dsp:nvSpPr>
        <dsp:cNvPr id="0" name=""/>
        <dsp:cNvSpPr/>
      </dsp:nvSpPr>
      <dsp:spPr>
        <a:xfrm>
          <a:off x="1959" y="3095319"/>
          <a:ext cx="3676054" cy="183802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Local Authorities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(151 in England)</a:t>
          </a:r>
        </a:p>
      </dsp:txBody>
      <dsp:txXfrm>
        <a:off x="1959" y="3095319"/>
        <a:ext cx="3676054" cy="1838027"/>
      </dsp:txXfrm>
    </dsp:sp>
    <dsp:sp modelId="{49596BC5-2F04-4BA8-8FEE-E36E0BB208E8}">
      <dsp:nvSpPr>
        <dsp:cNvPr id="0" name=""/>
        <dsp:cNvSpPr/>
      </dsp:nvSpPr>
      <dsp:spPr>
        <a:xfrm>
          <a:off x="4449985" y="3095319"/>
          <a:ext cx="3676054" cy="183802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Academy Trusts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(about 900 in England)</a:t>
          </a:r>
        </a:p>
      </dsp:txBody>
      <dsp:txXfrm>
        <a:off x="4449985" y="3095319"/>
        <a:ext cx="3676054" cy="1838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79217-EB74-41C3-AD56-EB05452F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E1FE54-8258-469A-ADB7-96EFD6783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AB69BC-A6A7-40BB-B303-71150E4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D91C41-6E31-46DE-9968-7BF52D17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C076B7-6430-42BB-B792-BC4578F3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28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C3524-33CB-4F2F-B814-DA4E81D5B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C7A9FCE-5F44-4C67-B369-D1EF20EB2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A8659E-BDCB-45AD-9EBC-77ABDAB06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9DD268-BCC1-4280-AFF8-4556B5A47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C006A0-C720-44F4-9180-A327EFE0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43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DBE4B31-7EE7-4C28-A251-97E55F01F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C031908-E069-49C6-B535-E28E1CC45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F57DFC-864D-4C04-9163-2BD1A09B1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E94862-7FB5-44D6-9D16-521A76210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0CA8CD-B2D3-499F-BCA8-B1831263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55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ADD84-8677-40FF-A1C2-2FE60E7A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4FC0CD-6091-4F6C-9C75-9D7EE9473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5A713-AE1A-49C8-A5E7-315F4F04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45D0F6-EAA0-48C3-B6CC-CDFE3A75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E4FEAA-CCD1-40DB-83BE-9BAD01F6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66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90D46-50AA-4843-A170-05F9AED05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FA0814-B7DB-44AE-9943-AD201BE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10553-B40F-46B4-BD09-D22602F17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55B49B-3372-41EE-BD6D-20C00A6F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C6F9BD-3CBA-4C07-996A-5E6C22D33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99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8183F-41C2-4E9D-9010-AA5C7491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4D0C5D-FE5B-45C0-B64B-46BB93444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168E769-3E38-46D5-84CC-39499A8CB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7B97A0-BA3C-4AFF-A002-200D63DA7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8D7F235-98F8-4520-A1F2-A18BC6435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951BD0-7F64-4115-BA0E-715903FD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00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88D3F-991F-43CB-B99D-BD733DD7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5A63E8-A625-4625-97B0-119CE9547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C8C97D2-59C1-4E10-BF48-53573A185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5AED83-7E24-4502-BCED-56BBD00B1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693ACB2-C0BA-4C02-8FB1-91250C8B91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8ED0107-2698-48CC-933A-61406CD5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CB66243-82D5-4EBF-8298-14CAF9A0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C9A1402-D04F-4D30-A9E9-1E6E517C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96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170711-B823-4150-8678-3FF64B0D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F9EC85-FA99-47AF-BBEE-3137B7AB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68659E1-3006-4F83-9F48-F59960D1D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91E44A-D9DA-44E4-8CF9-4625D443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79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3BD328-74B7-416B-BB43-7C02630D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CA6AADA-F3BA-4BFA-ACC2-AC0DCAD7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20EBC3D-6AB7-44D7-9900-A4957FB0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24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708C71-B835-4DD4-A480-CFB3614BE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2CD4A9-A636-4ABE-BC81-61CD57C6A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84B914-EE6C-4DEE-B4BC-286B4BD6D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2F1405-206E-4091-A32C-108886F82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610857-EF66-45CA-BE03-3E7048F3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02477B-C181-436C-A5F4-7AE6B2E9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36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7B1C4-E63C-4854-B0DA-B4E0AFD7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7BF3487-FE69-485F-8074-8AA8DFA27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A40A556-5056-4412-A6F3-D11A72573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27DE13-B15B-4F35-B95D-CE37076E3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2F580A-7263-4221-8734-80FD59B7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05B370-8811-4612-8E6A-4F29B53D8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93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50028E-F1B7-48B9-BB91-2893524E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AABE0C-40FD-4233-8A1C-FB1E2CF24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97FABA-157B-4558-BAA1-125BE334E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C39E7-478E-43D9-A804-8EC56488AD2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59F7D0-65E8-4D38-B5C8-00E0FE2FF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18EC4F-081F-4721-A640-C78590049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83E31-B02B-4D28-BE1E-FE399FBA8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4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eb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6.jpeg"/><Relationship Id="rId4" Type="http://schemas.openxmlformats.org/officeDocument/2006/relationships/image" Target="../media/image77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raiseonline.org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leaders.thekeysupport.com/school-evaluation-and-improvement/self-evaluation/evaluating/sample-self-evaluation-form-sef-primary/" TargetMode="External"/><Relationship Id="rId7" Type="http://schemas.openxmlformats.org/officeDocument/2006/relationships/image" Target="../media/image76.jpeg"/><Relationship Id="rId2" Type="http://schemas.openxmlformats.org/officeDocument/2006/relationships/hyperlink" Target="http://www.woodsidehighschool.co.uk/The-School/SEF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gov.uk/government/publications/parent-view-toolkit-for-schools" TargetMode="External"/><Relationship Id="rId5" Type="http://schemas.openxmlformats.org/officeDocument/2006/relationships/hyperlink" Target="http://www.gov.uk/government/publications/school-inspection-handbook-from-september-2015" TargetMode="External"/><Relationship Id="rId4" Type="http://schemas.openxmlformats.org/officeDocument/2006/relationships/hyperlink" Target="http://www.naht.org.uk/welcome/advice/.../school-self-evaluation-preparing%20-for-ofsted/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6.jpeg"/><Relationship Id="rId4" Type="http://schemas.openxmlformats.org/officeDocument/2006/relationships/image" Target="../media/image79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www.britishcouncil.org.uk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C64939-AA64-45AE-B07C-E4B6D8DE64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Job </a:t>
            </a:r>
            <a:r>
              <a:rPr lang="cs-CZ" dirty="0" err="1"/>
              <a:t>shadowing</a:t>
            </a:r>
            <a:r>
              <a:rPr lang="cs-CZ" dirty="0"/>
              <a:t> </a:t>
            </a:r>
            <a:r>
              <a:rPr lang="cs-CZ" dirty="0" err="1"/>
              <a:t>Bath</a:t>
            </a:r>
            <a:r>
              <a:rPr lang="cs-CZ" dirty="0"/>
              <a:t> 2019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7D8E7E9-F9B2-46DF-B640-31E99ADA69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Mecanser</a:t>
            </a:r>
            <a:r>
              <a:rPr lang="cs-CZ" dirty="0"/>
              <a:t> </a:t>
            </a:r>
            <a:r>
              <a:rPr lang="cs-CZ" dirty="0" err="1"/>
              <a:t>group</a:t>
            </a:r>
            <a:r>
              <a:rPr lang="cs-CZ" dirty="0"/>
              <a:t> + Erasmus 17-23 Sept.2020</a:t>
            </a:r>
          </a:p>
        </p:txBody>
      </p:sp>
    </p:spTree>
    <p:extLst>
      <p:ext uri="{BB962C8B-B14F-4D97-AF65-F5344CB8AC3E}">
        <p14:creationId xmlns:p14="http://schemas.microsoft.com/office/powerpoint/2010/main" val="642106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404EAD-9B09-45F7-B670-67501589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Georgian</a:t>
            </a:r>
            <a:r>
              <a:rPr lang="cs-CZ" dirty="0"/>
              <a:t> </a:t>
            </a:r>
            <a:r>
              <a:rPr lang="cs-CZ" dirty="0" err="1"/>
              <a:t>architecture</a:t>
            </a:r>
            <a:r>
              <a:rPr lang="cs-CZ" dirty="0"/>
              <a:t>- </a:t>
            </a:r>
            <a:r>
              <a:rPr lang="cs-CZ" dirty="0" err="1"/>
              <a:t>Royal</a:t>
            </a:r>
            <a:r>
              <a:rPr lang="cs-CZ" dirty="0"/>
              <a:t> </a:t>
            </a:r>
            <a:r>
              <a:rPr lang="cs-CZ" dirty="0" err="1"/>
              <a:t>Crescent</a:t>
            </a:r>
            <a:endParaRPr lang="cs-CZ" dirty="0"/>
          </a:p>
        </p:txBody>
      </p:sp>
      <p:pic>
        <p:nvPicPr>
          <p:cNvPr id="9" name="Zástupný obsah 8" descr="Obsah obrázku exteriér, budova, voda, hodiny&#10;&#10;Popis byl vytvořen automaticky">
            <a:extLst>
              <a:ext uri="{FF2B5EF4-FFF2-40B4-BE49-F238E27FC236}">
                <a16:creationId xmlns:a16="http://schemas.microsoft.com/office/drawing/2014/main" id="{8367DB76-FC4A-451C-8D9E-9AB1DF65F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49" y="1853905"/>
            <a:ext cx="5803381" cy="4351338"/>
          </a:xfrm>
        </p:spPr>
      </p:pic>
      <p:pic>
        <p:nvPicPr>
          <p:cNvPr id="11" name="Obrázek 10" descr="Obsah obrázku skála, zakryté, ovce, lidé&#10;&#10;Popis byl vytvořen automaticky">
            <a:extLst>
              <a:ext uri="{FF2B5EF4-FFF2-40B4-BE49-F238E27FC236}">
                <a16:creationId xmlns:a16="http://schemas.microsoft.com/office/drawing/2014/main" id="{263C69DA-218A-4196-8F8C-882D9EEA3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54" y="1853906"/>
            <a:ext cx="3260997" cy="24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03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CACCB-9E15-4849-9025-AC3F79A37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Georgian</a:t>
            </a:r>
            <a:r>
              <a:rPr lang="cs-CZ" dirty="0"/>
              <a:t> </a:t>
            </a:r>
            <a:r>
              <a:rPr lang="cs-CZ" dirty="0" err="1"/>
              <a:t>architecture</a:t>
            </a:r>
            <a:r>
              <a:rPr lang="cs-CZ" dirty="0"/>
              <a:t>-  </a:t>
            </a:r>
            <a:r>
              <a:rPr lang="cs-CZ" dirty="0" err="1"/>
              <a:t>Circus</a:t>
            </a:r>
            <a:endParaRPr lang="cs-CZ" dirty="0"/>
          </a:p>
        </p:txBody>
      </p:sp>
      <p:pic>
        <p:nvPicPr>
          <p:cNvPr id="5" name="Zástupný obsah 4" descr="Obsah obrázku exteriér, silnice, ulice, tráva&#10;&#10;Popis byl vytvořen automaticky">
            <a:extLst>
              <a:ext uri="{FF2B5EF4-FFF2-40B4-BE49-F238E27FC236}">
                <a16:creationId xmlns:a16="http://schemas.microsoft.com/office/drawing/2014/main" id="{D50A3579-706D-4DE3-B919-97DB0BDDD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36" y="1806772"/>
            <a:ext cx="5803381" cy="4351338"/>
          </a:xfrm>
        </p:spPr>
      </p:pic>
      <p:pic>
        <p:nvPicPr>
          <p:cNvPr id="7" name="Obrázek 6" descr="Obsah obrázku exteriér, budova, věž, silnice&#10;&#10;Popis byl vytvořen automaticky">
            <a:extLst>
              <a:ext uri="{FF2B5EF4-FFF2-40B4-BE49-F238E27FC236}">
                <a16:creationId xmlns:a16="http://schemas.microsoft.com/office/drawing/2014/main" id="{5102DB63-F7CC-4567-9899-D934E84B4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40" y="2573518"/>
            <a:ext cx="3148160" cy="23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E786C-9BBE-478B-977F-9C61A0E5C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kála, budova, zahrada&#10;&#10;Popis byl vytvořen automaticky">
            <a:extLst>
              <a:ext uri="{FF2B5EF4-FFF2-40B4-BE49-F238E27FC236}">
                <a16:creationId xmlns:a16="http://schemas.microsoft.com/office/drawing/2014/main" id="{568016EB-DA70-4EF0-B9C4-46687FF24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67" y="1369375"/>
            <a:ext cx="7164371" cy="4687545"/>
          </a:xfrm>
        </p:spPr>
      </p:pic>
    </p:spTree>
    <p:extLst>
      <p:ext uri="{BB962C8B-B14F-4D97-AF65-F5344CB8AC3E}">
        <p14:creationId xmlns:p14="http://schemas.microsoft.com/office/powerpoint/2010/main" val="4261245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A53A8-A177-4EF3-AE20-3DCE69FC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Georgian</a:t>
            </a:r>
            <a:r>
              <a:rPr lang="cs-CZ" dirty="0"/>
              <a:t> </a:t>
            </a:r>
            <a:r>
              <a:rPr lang="cs-CZ" dirty="0" err="1"/>
              <a:t>houses</a:t>
            </a:r>
            <a:endParaRPr lang="cs-CZ" dirty="0"/>
          </a:p>
        </p:txBody>
      </p:sp>
      <p:pic>
        <p:nvPicPr>
          <p:cNvPr id="7" name="Obrázek 6" descr="Obsah obrázku exteriér, silnice, ulice, budova&#10;&#10;Popis byl vytvořen automaticky">
            <a:extLst>
              <a:ext uri="{FF2B5EF4-FFF2-40B4-BE49-F238E27FC236}">
                <a16:creationId xmlns:a16="http://schemas.microsoft.com/office/drawing/2014/main" id="{A56F1276-6054-46CF-B485-60F4738DF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86" y="2879938"/>
            <a:ext cx="4573259" cy="3429000"/>
          </a:xfrm>
          <a:prstGeom prst="rect">
            <a:avLst/>
          </a:prstGeom>
        </p:spPr>
      </p:pic>
      <p:pic>
        <p:nvPicPr>
          <p:cNvPr id="11" name="Zástupný obsah 10" descr="Obsah obrázku budova, exteriér, ulice, chůze&#10;&#10;Popis byl vytvořen automaticky">
            <a:extLst>
              <a:ext uri="{FF2B5EF4-FFF2-40B4-BE49-F238E27FC236}">
                <a16:creationId xmlns:a16="http://schemas.microsoft.com/office/drawing/2014/main" id="{C52902D3-5E54-4ACE-9FB0-295984C18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5" y="2278112"/>
            <a:ext cx="5803381" cy="4351338"/>
          </a:xfrm>
        </p:spPr>
      </p:pic>
    </p:spTree>
    <p:extLst>
      <p:ext uri="{BB962C8B-B14F-4D97-AF65-F5344CB8AC3E}">
        <p14:creationId xmlns:p14="http://schemas.microsoft.com/office/powerpoint/2010/main" val="35325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6F1FE-C5FB-4354-86C8-C948E0D2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Jane </a:t>
            </a:r>
            <a:r>
              <a:rPr lang="cs-CZ" dirty="0" err="1"/>
              <a:t>Austen</a:t>
            </a:r>
            <a:r>
              <a:rPr lang="cs-CZ" dirty="0"/>
              <a:t> centre</a:t>
            </a:r>
          </a:p>
        </p:txBody>
      </p:sp>
      <p:pic>
        <p:nvPicPr>
          <p:cNvPr id="6" name="Zástupný obsah 5" descr="Obsah obrázku budova, exteriér, dveře, vpředu&#10;&#10;Popis byl vytvořen automaticky">
            <a:extLst>
              <a:ext uri="{FF2B5EF4-FFF2-40B4-BE49-F238E27FC236}">
                <a16:creationId xmlns:a16="http://schemas.microsoft.com/office/drawing/2014/main" id="{A43EECDE-2481-43D2-B220-FF935909A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606" y="1197341"/>
            <a:ext cx="3784206" cy="5045609"/>
          </a:xfrm>
        </p:spPr>
      </p:pic>
      <p:pic>
        <p:nvPicPr>
          <p:cNvPr id="4" name="Obrázek 3" descr="Obsah obrázku budova, osoba, exteriér, oblečení&#10;&#10;Popis byl vytvořen automaticky">
            <a:extLst>
              <a:ext uri="{FF2B5EF4-FFF2-40B4-BE49-F238E27FC236}">
                <a16:creationId xmlns:a16="http://schemas.microsoft.com/office/drawing/2014/main" id="{42F347EE-23E1-4A97-82ED-257FBC981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15" y="2488676"/>
            <a:ext cx="4670696" cy="350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4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2B62F-9C23-474D-8F7B-C6CE8F93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appearance</a:t>
            </a:r>
            <a:endParaRPr lang="cs-CZ" dirty="0"/>
          </a:p>
        </p:txBody>
      </p:sp>
      <p:pic>
        <p:nvPicPr>
          <p:cNvPr id="5" name="Zástupný obsah 4" descr="Obsah obrázku místnost, velké, stůl, lednička&#10;&#10;Popis byl vytvořen automaticky">
            <a:extLst>
              <a:ext uri="{FF2B5EF4-FFF2-40B4-BE49-F238E27FC236}">
                <a16:creationId xmlns:a16="http://schemas.microsoft.com/office/drawing/2014/main" id="{CFC37B69-E025-45D2-B8FD-2E0C2D884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9" y="1976454"/>
            <a:ext cx="5803381" cy="4351338"/>
          </a:xfrm>
        </p:spPr>
      </p:pic>
      <p:pic>
        <p:nvPicPr>
          <p:cNvPr id="9" name="Obrázek 8" descr="Obsah obrázku osoba, interiér, žena, oblečení&#10;&#10;Popis byl vytvořen automaticky">
            <a:extLst>
              <a:ext uri="{FF2B5EF4-FFF2-40B4-BE49-F238E27FC236}">
                <a16:creationId xmlns:a16="http://schemas.microsoft.com/office/drawing/2014/main" id="{7E4D75BD-7A35-4DDA-A3A6-8EA7701EA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13" y="2480875"/>
            <a:ext cx="4457887" cy="334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04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0AB9B-AB1A-4F2D-B496-6F8219D2E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Souvenir</a:t>
            </a:r>
            <a:r>
              <a:rPr lang="cs-CZ" dirty="0"/>
              <a:t> shop,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exhibition</a:t>
            </a:r>
            <a:endParaRPr lang="cs-CZ" dirty="0"/>
          </a:p>
        </p:txBody>
      </p:sp>
      <p:pic>
        <p:nvPicPr>
          <p:cNvPr id="9" name="Zástupný obsah 8" descr="Obsah obrázku interiér, položky, stůl, vsedě&#10;&#10;Popis byl vytvořen automaticky">
            <a:extLst>
              <a:ext uri="{FF2B5EF4-FFF2-40B4-BE49-F238E27FC236}">
                <a16:creationId xmlns:a16="http://schemas.microsoft.com/office/drawing/2014/main" id="{DEA313B2-2AF6-4E39-8EF6-47602D759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9" y="1690688"/>
            <a:ext cx="5803381" cy="4351338"/>
          </a:xfrm>
        </p:spPr>
      </p:pic>
      <p:pic>
        <p:nvPicPr>
          <p:cNvPr id="11" name="Obrázek 10" descr="Obsah obrázku interiér, dřez, stůl, vsedě&#10;&#10;Popis byl vytvořen automaticky">
            <a:extLst>
              <a:ext uri="{FF2B5EF4-FFF2-40B4-BE49-F238E27FC236}">
                <a16:creationId xmlns:a16="http://schemas.microsoft.com/office/drawing/2014/main" id="{309BD948-1C1C-4F9C-BF1A-93DF453CC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82" y="1866507"/>
            <a:ext cx="4953830" cy="37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27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199590-72C5-46D4-9051-18ED0E3A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 </a:t>
            </a:r>
            <a:r>
              <a:rPr lang="cs-CZ" dirty="0" err="1"/>
              <a:t>temporary</a:t>
            </a:r>
            <a:r>
              <a:rPr lang="cs-CZ" dirty="0"/>
              <a:t> </a:t>
            </a:r>
            <a:r>
              <a:rPr lang="cs-CZ" dirty="0" err="1"/>
              <a:t>view</a:t>
            </a:r>
            <a:endParaRPr lang="cs-CZ" dirty="0"/>
          </a:p>
        </p:txBody>
      </p:sp>
      <p:pic>
        <p:nvPicPr>
          <p:cNvPr id="5" name="Zástupný obsah 4" descr="Obsah obrázku exteriér, budova, tráva, město&#10;&#10;Popis byl vytvořen automaticky">
            <a:extLst>
              <a:ext uri="{FF2B5EF4-FFF2-40B4-BE49-F238E27FC236}">
                <a16:creationId xmlns:a16="http://schemas.microsoft.com/office/drawing/2014/main" id="{BCB9AB71-65F5-4515-84B6-10DA45524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9" y="2031470"/>
            <a:ext cx="5803381" cy="4351338"/>
          </a:xfrm>
        </p:spPr>
      </p:pic>
      <p:pic>
        <p:nvPicPr>
          <p:cNvPr id="9" name="Obrázek 8" descr="Obsah obrázku exteriér, budova, úzké, vlak&#10;&#10;Popis byl vytvořen automaticky">
            <a:extLst>
              <a:ext uri="{FF2B5EF4-FFF2-40B4-BE49-F238E27FC236}">
                <a16:creationId xmlns:a16="http://schemas.microsoft.com/office/drawing/2014/main" id="{DC9A92DB-0D8B-4088-AC07-584035265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675" y="2194271"/>
            <a:ext cx="5369125" cy="40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42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A5D201-2985-4F33-BF39-B86AC514A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 </a:t>
            </a:r>
            <a:r>
              <a:rPr lang="cs-CZ" dirty="0" err="1"/>
              <a:t>temporary</a:t>
            </a:r>
            <a:r>
              <a:rPr lang="cs-CZ" dirty="0"/>
              <a:t> </a:t>
            </a:r>
            <a:r>
              <a:rPr lang="cs-CZ" dirty="0" err="1"/>
              <a:t>home</a:t>
            </a:r>
            <a:endParaRPr lang="cs-CZ" dirty="0"/>
          </a:p>
        </p:txBody>
      </p:sp>
      <p:pic>
        <p:nvPicPr>
          <p:cNvPr id="5" name="Zástupný obsah 4" descr="Obsah obrázku postel, interiér, místnost, strop&#10;&#10;Popis byl vytvořen automaticky">
            <a:extLst>
              <a:ext uri="{FF2B5EF4-FFF2-40B4-BE49-F238E27FC236}">
                <a16:creationId xmlns:a16="http://schemas.microsoft.com/office/drawing/2014/main" id="{7AC928B7-15E4-4E67-9898-1C735FD04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9" y="2472266"/>
            <a:ext cx="4286019" cy="3213630"/>
          </a:xfrm>
        </p:spPr>
      </p:pic>
      <p:pic>
        <p:nvPicPr>
          <p:cNvPr id="6" name="Obrázek 5" descr="Obsah obrázku budova, exteriér, vsedě, lavice&#10;&#10;Popis byl vytvořen automaticky">
            <a:extLst>
              <a:ext uri="{FF2B5EF4-FFF2-40B4-BE49-F238E27FC236}">
                <a16:creationId xmlns:a16="http://schemas.microsoft.com/office/drawing/2014/main" id="{1CC10785-37FD-41B5-85F4-3665C84E8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90" y="2183341"/>
            <a:ext cx="5600832" cy="41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67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AA22A-8019-4D26-89F0-04242CCB1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 taste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English</a:t>
            </a:r>
            <a:r>
              <a:rPr lang="cs-CZ" dirty="0"/>
              <a:t> </a:t>
            </a:r>
            <a:r>
              <a:rPr lang="cs-CZ" dirty="0" err="1"/>
              <a:t>bathroom</a:t>
            </a:r>
            <a:endParaRPr lang="cs-CZ" dirty="0"/>
          </a:p>
        </p:txBody>
      </p:sp>
      <p:pic>
        <p:nvPicPr>
          <p:cNvPr id="5" name="Zástupný obsah 4" descr="Obsah obrázku interiér, objekt, bílá, vsedě&#10;&#10;Popis byl vytvořen automaticky">
            <a:extLst>
              <a:ext uri="{FF2B5EF4-FFF2-40B4-BE49-F238E27FC236}">
                <a16:creationId xmlns:a16="http://schemas.microsoft.com/office/drawing/2014/main" id="{B779C199-93A8-4213-956A-A14EAADCE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9" y="1942954"/>
            <a:ext cx="5206511" cy="3903809"/>
          </a:xfrm>
        </p:spPr>
      </p:pic>
      <p:pic>
        <p:nvPicPr>
          <p:cNvPr id="7" name="Obrázek 6" descr="Obsah obrázku interiér, dřez, objekt, bílá&#10;&#10;Popis byl vytvořen automaticky">
            <a:extLst>
              <a:ext uri="{FF2B5EF4-FFF2-40B4-BE49-F238E27FC236}">
                <a16:creationId xmlns:a16="http://schemas.microsoft.com/office/drawing/2014/main" id="{438CF76B-876A-4034-9AA2-7405C0EF1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38" y="1690688"/>
            <a:ext cx="5542960" cy="41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0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5AB00E-5A24-443F-887D-2A078B9F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 </a:t>
            </a:r>
            <a:r>
              <a:rPr lang="cs-CZ" dirty="0" err="1"/>
              <a:t>spent</a:t>
            </a:r>
            <a:r>
              <a:rPr lang="cs-CZ" dirty="0"/>
              <a:t> a </a:t>
            </a:r>
            <a:r>
              <a:rPr lang="cs-CZ" dirty="0" err="1"/>
              <a:t>really</a:t>
            </a:r>
            <a:r>
              <a:rPr lang="cs-CZ" dirty="0"/>
              <a:t> nice </a:t>
            </a:r>
            <a:r>
              <a:rPr lang="cs-CZ" dirty="0" err="1"/>
              <a:t>week</a:t>
            </a:r>
            <a:r>
              <a:rPr lang="cs-CZ" dirty="0"/>
              <a:t> in a </a:t>
            </a:r>
            <a:r>
              <a:rPr lang="cs-CZ" dirty="0" err="1"/>
              <a:t>beautiful</a:t>
            </a:r>
            <a:r>
              <a:rPr lang="cs-CZ" dirty="0"/>
              <a:t> </a:t>
            </a:r>
            <a:r>
              <a:rPr lang="cs-CZ" dirty="0" err="1"/>
              <a:t>town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26F770-8522-4233-A34C-775E0B4EF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Basic </a:t>
            </a:r>
            <a:r>
              <a:rPr lang="cs-CZ" b="1" dirty="0" err="1"/>
              <a:t>information</a:t>
            </a:r>
            <a:r>
              <a:rPr lang="cs-CZ" b="1" dirty="0"/>
              <a:t>:</a:t>
            </a:r>
          </a:p>
          <a:p>
            <a:endParaRPr lang="cs-CZ" b="1" dirty="0"/>
          </a:p>
          <a:p>
            <a:r>
              <a:rPr lang="cs-CZ" b="1" dirty="0" err="1"/>
              <a:t>Bath</a:t>
            </a:r>
            <a:r>
              <a:rPr lang="cs-CZ" b="1" dirty="0"/>
              <a:t> - </a:t>
            </a:r>
            <a:r>
              <a:rPr lang="en-US" b="1" dirty="0"/>
              <a:t>the largest </a:t>
            </a:r>
            <a:r>
              <a:rPr lang="cs-CZ" b="1" dirty="0"/>
              <a:t>city</a:t>
            </a:r>
            <a:r>
              <a:rPr lang="en-US" b="1" dirty="0"/>
              <a:t> in the </a:t>
            </a:r>
            <a:r>
              <a:rPr lang="cs-CZ" b="1" dirty="0" err="1"/>
              <a:t>county</a:t>
            </a:r>
            <a:r>
              <a:rPr lang="en-US" b="1" dirty="0"/>
              <a:t> of</a:t>
            </a:r>
            <a:r>
              <a:rPr lang="cs-CZ" b="1" dirty="0"/>
              <a:t> Somerset</a:t>
            </a:r>
          </a:p>
          <a:p>
            <a:r>
              <a:rPr lang="en-US" b="1" dirty="0"/>
              <a:t>named after its </a:t>
            </a:r>
            <a:r>
              <a:rPr lang="cs-CZ" b="1" dirty="0"/>
              <a:t>Roman-</a:t>
            </a:r>
            <a:r>
              <a:rPr lang="cs-CZ" b="1" dirty="0" err="1"/>
              <a:t>built</a:t>
            </a:r>
            <a:r>
              <a:rPr lang="cs-CZ" b="1" dirty="0"/>
              <a:t> </a:t>
            </a:r>
            <a:r>
              <a:rPr lang="cs-CZ" b="1" dirty="0" err="1"/>
              <a:t>baths</a:t>
            </a:r>
            <a:endParaRPr lang="cs-CZ" b="1" dirty="0"/>
          </a:p>
          <a:p>
            <a:r>
              <a:rPr lang="en-US" b="1" dirty="0"/>
              <a:t>The city became a</a:t>
            </a:r>
            <a:r>
              <a:rPr lang="cs-CZ" b="1" dirty="0"/>
              <a:t> </a:t>
            </a:r>
            <a:r>
              <a:rPr lang="cs-CZ" b="1" dirty="0" err="1"/>
              <a:t>World</a:t>
            </a:r>
            <a:r>
              <a:rPr lang="cs-CZ" b="1" dirty="0"/>
              <a:t> </a:t>
            </a:r>
            <a:r>
              <a:rPr lang="cs-CZ" b="1" dirty="0" err="1"/>
              <a:t>Herritage</a:t>
            </a:r>
            <a:r>
              <a:rPr lang="cs-CZ" b="1" dirty="0"/>
              <a:t> </a:t>
            </a:r>
            <a:r>
              <a:rPr lang="cs-CZ" b="1" dirty="0" err="1"/>
              <a:t>site</a:t>
            </a:r>
            <a:r>
              <a:rPr lang="cs-CZ" b="1" dirty="0"/>
              <a:t> </a:t>
            </a:r>
            <a:r>
              <a:rPr lang="en-US" b="1" dirty="0"/>
              <a:t>in 1987. </a:t>
            </a:r>
            <a:endParaRPr lang="cs-CZ" b="1" dirty="0"/>
          </a:p>
          <a:p>
            <a:r>
              <a:rPr lang="cs-CZ" b="1" dirty="0" err="1"/>
              <a:t>Population</a:t>
            </a:r>
            <a:r>
              <a:rPr lang="cs-CZ" b="1" dirty="0"/>
              <a:t>- 88,859 </a:t>
            </a:r>
            <a:r>
              <a:rPr lang="cs-CZ" b="1" dirty="0" err="1"/>
              <a:t>people</a:t>
            </a:r>
            <a:endParaRPr lang="cs-CZ" b="1" dirty="0"/>
          </a:p>
          <a:p>
            <a:r>
              <a:rPr lang="en-US" b="1" dirty="0"/>
              <a:t>156 km west of</a:t>
            </a:r>
            <a:r>
              <a:rPr lang="cs-CZ" b="1" dirty="0"/>
              <a:t> London</a:t>
            </a:r>
            <a:r>
              <a:rPr lang="en-US" b="1" dirty="0"/>
              <a:t> and 18 km southeast of </a:t>
            </a:r>
            <a:r>
              <a:rPr lang="cs-CZ" b="1" dirty="0"/>
              <a:t>Bristol</a:t>
            </a:r>
          </a:p>
          <a:p>
            <a:r>
              <a:rPr lang="cs-CZ" b="1" dirty="0"/>
              <a:t>Second </a:t>
            </a:r>
            <a:r>
              <a:rPr lang="cs-CZ" b="1" dirty="0" err="1"/>
              <a:t>visited</a:t>
            </a:r>
            <a:r>
              <a:rPr lang="cs-CZ" b="1" dirty="0"/>
              <a:t> place by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tourists</a:t>
            </a:r>
            <a:r>
              <a:rPr lang="cs-CZ" b="1" dirty="0"/>
              <a:t> in UK</a:t>
            </a:r>
          </a:p>
        </p:txBody>
      </p:sp>
    </p:spTree>
    <p:extLst>
      <p:ext uri="{BB962C8B-B14F-4D97-AF65-F5344CB8AC3E}">
        <p14:creationId xmlns:p14="http://schemas.microsoft.com/office/powerpoint/2010/main" val="3786722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70FC40-6D49-404C-A759-72C023D9B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Pulteney</a:t>
            </a:r>
            <a:r>
              <a:rPr lang="cs-CZ" dirty="0"/>
              <a:t> </a:t>
            </a:r>
            <a:r>
              <a:rPr lang="cs-CZ" dirty="0" err="1"/>
              <a:t>bridge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similar</a:t>
            </a:r>
            <a:r>
              <a:rPr lang="cs-CZ" dirty="0"/>
              <a:t> to Florence Ponte </a:t>
            </a:r>
            <a:r>
              <a:rPr lang="cs-CZ" dirty="0" err="1"/>
              <a:t>Vecchio</a:t>
            </a:r>
            <a:r>
              <a:rPr lang="cs-CZ" dirty="0"/>
              <a:t> )</a:t>
            </a:r>
          </a:p>
        </p:txBody>
      </p:sp>
      <p:pic>
        <p:nvPicPr>
          <p:cNvPr id="5" name="Zástupný obsah 4" descr="Obsah obrázku exteriér, budova, voda, kámen&#10;&#10;Popis byl vytvořen automaticky">
            <a:extLst>
              <a:ext uri="{FF2B5EF4-FFF2-40B4-BE49-F238E27FC236}">
                <a16:creationId xmlns:a16="http://schemas.microsoft.com/office/drawing/2014/main" id="{9BF43391-2AE8-4682-84AB-711F59E42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86039"/>
            <a:ext cx="4865016" cy="3647758"/>
          </a:xfrm>
        </p:spPr>
      </p:pic>
      <p:pic>
        <p:nvPicPr>
          <p:cNvPr id="10" name="Obrázek 9" descr="Obsah obrázku budova, exteriér, ulice, chodník&#10;&#10;Popis byl vytvořen automaticky">
            <a:extLst>
              <a:ext uri="{FF2B5EF4-FFF2-40B4-BE49-F238E27FC236}">
                <a16:creationId xmlns:a16="http://schemas.microsoft.com/office/drawing/2014/main" id="{D3394D50-04A9-4FF5-A46A-D42F98A0C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86" y="2304797"/>
            <a:ext cx="457325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48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63142-00AA-4B7A-9595-20B5052D9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Beautiful</a:t>
            </a:r>
            <a:r>
              <a:rPr lang="cs-CZ" dirty="0"/>
              <a:t> </a:t>
            </a:r>
            <a:r>
              <a:rPr lang="cs-CZ" dirty="0" err="1"/>
              <a:t>weir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Avon </a:t>
            </a:r>
            <a:br>
              <a:rPr lang="cs-CZ" dirty="0"/>
            </a:br>
            <a:r>
              <a:rPr lang="cs-CZ" dirty="0"/>
              <a:t>(not </a:t>
            </a:r>
            <a:r>
              <a:rPr lang="cs-CZ" b="1" dirty="0" err="1"/>
              <a:t>that</a:t>
            </a:r>
            <a:r>
              <a:rPr lang="cs-CZ" dirty="0"/>
              <a:t> Avon, in </a:t>
            </a:r>
            <a:r>
              <a:rPr lang="cs-CZ" dirty="0" err="1"/>
              <a:t>fact</a:t>
            </a:r>
            <a:r>
              <a:rPr lang="cs-CZ" dirty="0"/>
              <a:t> </a:t>
            </a:r>
            <a:r>
              <a:rPr lang="cs-CZ" dirty="0" err="1"/>
              <a:t>avon</a:t>
            </a:r>
            <a:r>
              <a:rPr lang="cs-CZ" dirty="0"/>
              <a:t>= </a:t>
            </a:r>
            <a:r>
              <a:rPr lang="cs-CZ" dirty="0" err="1"/>
              <a:t>means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)</a:t>
            </a:r>
          </a:p>
        </p:txBody>
      </p:sp>
      <p:pic>
        <p:nvPicPr>
          <p:cNvPr id="5" name="Zástupný obsah 4" descr="Obsah obrázku exteriér, voda, muž, malé&#10;&#10;Popis byl vytvořen automaticky">
            <a:extLst>
              <a:ext uri="{FF2B5EF4-FFF2-40B4-BE49-F238E27FC236}">
                <a16:creationId xmlns:a16="http://schemas.microsoft.com/office/drawing/2014/main" id="{EC66DE73-9457-40EF-BCE1-372A77CE7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9" y="1825625"/>
            <a:ext cx="5803381" cy="4351338"/>
          </a:xfrm>
        </p:spPr>
      </p:pic>
    </p:spTree>
    <p:extLst>
      <p:ext uri="{BB962C8B-B14F-4D97-AF65-F5344CB8AC3E}">
        <p14:creationId xmlns:p14="http://schemas.microsoft.com/office/powerpoint/2010/main" val="288186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05D67-8217-4DAC-ABB5-4F8CE86F4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dirty="0" err="1"/>
              <a:t>Parade</a:t>
            </a:r>
            <a:r>
              <a:rPr lang="cs-CZ" dirty="0"/>
              <a:t> garden (on my </a:t>
            </a:r>
            <a:r>
              <a:rPr lang="cs-CZ" dirty="0" err="1"/>
              <a:t>way</a:t>
            </a:r>
            <a:r>
              <a:rPr lang="cs-CZ" dirty="0"/>
              <a:t> to „</a:t>
            </a:r>
            <a:r>
              <a:rPr lang="cs-CZ" dirty="0" err="1"/>
              <a:t>school</a:t>
            </a:r>
            <a:r>
              <a:rPr lang="cs-CZ" dirty="0"/>
              <a:t>“)</a:t>
            </a:r>
          </a:p>
        </p:txBody>
      </p:sp>
      <p:pic>
        <p:nvPicPr>
          <p:cNvPr id="6" name="Zástupný obsah 5" descr="Obsah obrázku budova, silnice, exteriér, ulice&#10;&#10;Popis byl vytvořen automaticky">
            <a:extLst>
              <a:ext uri="{FF2B5EF4-FFF2-40B4-BE49-F238E27FC236}">
                <a16:creationId xmlns:a16="http://schemas.microsoft.com/office/drawing/2014/main" id="{51649070-DA9D-421B-B90D-5C67D5160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60" y="2736079"/>
            <a:ext cx="4453886" cy="3339495"/>
          </a:xfrm>
        </p:spPr>
      </p:pic>
      <p:pic>
        <p:nvPicPr>
          <p:cNvPr id="4" name="Obrázek 3" descr="Obsah obrázku exteriér, tráva, budova, stopa&#10;&#10;Popis byl vytvořen automaticky">
            <a:extLst>
              <a:ext uri="{FF2B5EF4-FFF2-40B4-BE49-F238E27FC236}">
                <a16:creationId xmlns:a16="http://schemas.microsoft.com/office/drawing/2014/main" id="{A585086A-D044-49C3-BB2A-BC27426A5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2749"/>
            <a:ext cx="5311896" cy="398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29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C31C62-376B-4FEC-A452-4FA8A6589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County</a:t>
            </a:r>
            <a:r>
              <a:rPr lang="cs-CZ" dirty="0"/>
              <a:t> club – </a:t>
            </a:r>
            <a:r>
              <a:rPr lang="cs-CZ" dirty="0" err="1"/>
              <a:t>the</a:t>
            </a:r>
            <a:r>
              <a:rPr lang="cs-CZ" dirty="0"/>
              <a:t> place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courses</a:t>
            </a:r>
            <a:endParaRPr lang="cs-CZ" dirty="0"/>
          </a:p>
        </p:txBody>
      </p:sp>
      <p:pic>
        <p:nvPicPr>
          <p:cNvPr id="7" name="Obrázek 6" descr="Obsah obrázku interiér, strop, místnost, život&#10;&#10;Popis byl vytvořen automaticky">
            <a:extLst>
              <a:ext uri="{FF2B5EF4-FFF2-40B4-BE49-F238E27FC236}">
                <a16:creationId xmlns:a16="http://schemas.microsoft.com/office/drawing/2014/main" id="{85263C3C-3B9D-4D68-A8E2-D7E18B625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36" y="2177699"/>
            <a:ext cx="5098018" cy="3822461"/>
          </a:xfrm>
          <a:prstGeom prst="rect">
            <a:avLst/>
          </a:prstGeom>
        </p:spPr>
      </p:pic>
      <p:pic>
        <p:nvPicPr>
          <p:cNvPr id="11" name="Zástupný obsah 10" descr="Obsah obrázku interiér, život, stůl, místnost&#10;&#10;Popis byl vytvořen automaticky">
            <a:extLst>
              <a:ext uri="{FF2B5EF4-FFF2-40B4-BE49-F238E27FC236}">
                <a16:creationId xmlns:a16="http://schemas.microsoft.com/office/drawing/2014/main" id="{133557A6-741C-479D-81C1-AB6482590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2" y="1995307"/>
            <a:ext cx="5803381" cy="4351338"/>
          </a:xfrm>
        </p:spPr>
      </p:pic>
    </p:spTree>
    <p:extLst>
      <p:ext uri="{BB962C8B-B14F-4D97-AF65-F5344CB8AC3E}">
        <p14:creationId xmlns:p14="http://schemas.microsoft.com/office/powerpoint/2010/main" val="1101790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E6A993-8E11-4453-BDA4-51E247C92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prove</a:t>
            </a:r>
            <a:r>
              <a:rPr lang="cs-CZ" dirty="0"/>
              <a:t>…</a:t>
            </a:r>
          </a:p>
        </p:txBody>
      </p:sp>
      <p:pic>
        <p:nvPicPr>
          <p:cNvPr id="5" name="Zástupný obsah 4" descr="Obsah obrázku interiér, osoba, strop, lidé&#10;&#10;Popis byl vytvořen automaticky">
            <a:extLst>
              <a:ext uri="{FF2B5EF4-FFF2-40B4-BE49-F238E27FC236}">
                <a16:creationId xmlns:a16="http://schemas.microsoft.com/office/drawing/2014/main" id="{C444831B-4D92-4EF4-80F2-E5C0E321F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2" y="1797344"/>
            <a:ext cx="5801784" cy="4351338"/>
          </a:xfrm>
        </p:spPr>
      </p:pic>
      <p:pic>
        <p:nvPicPr>
          <p:cNvPr id="7" name="Obrázek 6" descr="Obsah obrázku interiér, osoba, strop, stůl&#10;&#10;Popis byl vytvořen automaticky">
            <a:extLst>
              <a:ext uri="{FF2B5EF4-FFF2-40B4-BE49-F238E27FC236}">
                <a16:creationId xmlns:a16="http://schemas.microsoft.com/office/drawing/2014/main" id="{3D1D50E4-A530-4F6D-A952-A932EC14B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603" y="2271859"/>
            <a:ext cx="5020297" cy="37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0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50633C-1B77-41DB-986B-2C2330DC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Posh</a:t>
            </a:r>
            <a:r>
              <a:rPr lang="cs-CZ" dirty="0"/>
              <a:t> Pump house –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tea</a:t>
            </a:r>
            <a:endParaRPr lang="cs-CZ" dirty="0"/>
          </a:p>
        </p:txBody>
      </p:sp>
      <p:pic>
        <p:nvPicPr>
          <p:cNvPr id="5" name="Zástupný obsah 4" descr="Obsah obrázku stůl, židle, interiér, místnost&#10;&#10;Popis byl vytvořen automaticky">
            <a:extLst>
              <a:ext uri="{FF2B5EF4-FFF2-40B4-BE49-F238E27FC236}">
                <a16:creationId xmlns:a16="http://schemas.microsoft.com/office/drawing/2014/main" id="{22D7612A-AB2B-40E9-A07F-0E0FBA16B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9" y="1985881"/>
            <a:ext cx="5803381" cy="4351338"/>
          </a:xfrm>
        </p:spPr>
      </p:pic>
      <p:pic>
        <p:nvPicPr>
          <p:cNvPr id="9" name="Obrázek 8" descr="Obsah obrázku stůl, osoba, interiér, vsedě&#10;&#10;Popis byl vytvořen automaticky">
            <a:extLst>
              <a:ext uri="{FF2B5EF4-FFF2-40B4-BE49-F238E27FC236}">
                <a16:creationId xmlns:a16="http://schemas.microsoft.com/office/drawing/2014/main" id="{EC75BA41-AE42-4347-8C80-A3CCE76F1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40" y="2580588"/>
            <a:ext cx="456948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53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06849E-9605-4186-8FA3-9B339751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Royal</a:t>
            </a:r>
            <a:r>
              <a:rPr lang="cs-CZ" dirty="0"/>
              <a:t> </a:t>
            </a:r>
            <a:r>
              <a:rPr lang="cs-CZ" dirty="0" err="1"/>
              <a:t>theatre</a:t>
            </a:r>
            <a:r>
              <a:rPr lang="cs-CZ" dirty="0"/>
              <a:t> - </a:t>
            </a:r>
            <a:r>
              <a:rPr lang="cs-CZ" sz="2400" b="1" dirty="0" err="1"/>
              <a:t>Daphne</a:t>
            </a:r>
            <a:r>
              <a:rPr lang="cs-CZ" sz="2400" b="1" dirty="0"/>
              <a:t> </a:t>
            </a:r>
            <a:r>
              <a:rPr lang="cs-CZ" sz="2400" b="1" dirty="0" err="1"/>
              <a:t>du</a:t>
            </a:r>
            <a:r>
              <a:rPr lang="cs-CZ" sz="2400" b="1" dirty="0"/>
              <a:t> </a:t>
            </a:r>
            <a:r>
              <a:rPr lang="cs-CZ" sz="2400" b="1" dirty="0" err="1"/>
              <a:t>Maurier</a:t>
            </a:r>
            <a:r>
              <a:rPr lang="cs-CZ" sz="2400" b="1" dirty="0"/>
              <a:t>-</a:t>
            </a:r>
            <a:r>
              <a:rPr lang="cs-CZ" sz="2400" b="1" i="1" dirty="0"/>
              <a:t>My </a:t>
            </a:r>
            <a:r>
              <a:rPr lang="cs-CZ" sz="2400" b="1" i="1" dirty="0" err="1"/>
              <a:t>Cousin</a:t>
            </a:r>
            <a:r>
              <a:rPr lang="cs-CZ" sz="2400" b="1" i="1" dirty="0"/>
              <a:t> Rachel</a:t>
            </a:r>
            <a:endParaRPr lang="cs-CZ" sz="2400" dirty="0"/>
          </a:p>
        </p:txBody>
      </p:sp>
      <p:pic>
        <p:nvPicPr>
          <p:cNvPr id="5" name="Zástupný obsah 4" descr="Obsah obrázku strop, interiér, stůl, místnost&#10;&#10;Popis byl vytvořen automaticky">
            <a:extLst>
              <a:ext uri="{FF2B5EF4-FFF2-40B4-BE49-F238E27FC236}">
                <a16:creationId xmlns:a16="http://schemas.microsoft.com/office/drawing/2014/main" id="{580EAA19-9228-43C8-B619-6410DD19E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38" y="2141537"/>
            <a:ext cx="5803381" cy="4351338"/>
          </a:xfrm>
        </p:spPr>
      </p:pic>
      <p:pic>
        <p:nvPicPr>
          <p:cNvPr id="7" name="Obrázek 6" descr="Obsah obrázku osoba, interiér, lidé, muž&#10;&#10;Popis byl vytvořen automaticky">
            <a:extLst>
              <a:ext uri="{FF2B5EF4-FFF2-40B4-BE49-F238E27FC236}">
                <a16:creationId xmlns:a16="http://schemas.microsoft.com/office/drawing/2014/main" id="{F90775ED-18F4-4134-AB10-50C6D1C4D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8" y="2269233"/>
            <a:ext cx="5462766" cy="40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25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89988E-7090-4932-B5D0-6B09E063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Fosse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 – </a:t>
            </a:r>
            <a:r>
              <a:rPr lang="cs-CZ" dirty="0" err="1"/>
              <a:t>for</a:t>
            </a:r>
            <a:r>
              <a:rPr lang="cs-CZ" dirty="0"/>
              <a:t> SEND </a:t>
            </a:r>
            <a:r>
              <a:rPr lang="cs-CZ" dirty="0" err="1"/>
              <a:t>children</a:t>
            </a:r>
            <a:r>
              <a:rPr lang="cs-CZ" dirty="0"/>
              <a:t>, </a:t>
            </a:r>
            <a:br>
              <a:rPr lang="cs-CZ" dirty="0"/>
            </a:br>
            <a:r>
              <a:rPr lang="en-US" dirty="0"/>
              <a:t>Special educational needs and disabilities </a:t>
            </a:r>
            <a:br>
              <a:rPr lang="cs-CZ" dirty="0"/>
            </a:br>
            <a:r>
              <a:rPr lang="cs-CZ" dirty="0" err="1"/>
              <a:t>mostly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autism</a:t>
            </a:r>
            <a:endParaRPr lang="cs-CZ" dirty="0"/>
          </a:p>
        </p:txBody>
      </p:sp>
      <p:pic>
        <p:nvPicPr>
          <p:cNvPr id="5" name="Zástupný obsah 4" descr="Obsah obrázku budova, exteriér, dům, cihla&#10;&#10;Popis byl vytvořen automaticky">
            <a:extLst>
              <a:ext uri="{FF2B5EF4-FFF2-40B4-BE49-F238E27FC236}">
                <a16:creationId xmlns:a16="http://schemas.microsoft.com/office/drawing/2014/main" id="{8112EB12-81F9-4929-A7F0-9467C3FF5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56" y="1961029"/>
            <a:ext cx="7965649" cy="4617587"/>
          </a:xfrm>
        </p:spPr>
      </p:pic>
    </p:spTree>
    <p:extLst>
      <p:ext uri="{BB962C8B-B14F-4D97-AF65-F5344CB8AC3E}">
        <p14:creationId xmlns:p14="http://schemas.microsoft.com/office/powerpoint/2010/main" val="3605086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18ECA-E227-4517-A113-64D5F632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Nobody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outside</a:t>
            </a:r>
            <a:r>
              <a:rPr lang="cs-CZ" dirty="0"/>
              <a:t> </a:t>
            </a:r>
            <a:r>
              <a:rPr lang="cs-CZ" dirty="0" err="1"/>
              <a:t>allowed</a:t>
            </a:r>
            <a:r>
              <a:rPr lang="cs-CZ" dirty="0"/>
              <a:t> in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registration</a:t>
            </a:r>
            <a:endParaRPr lang="cs-CZ" dirty="0"/>
          </a:p>
        </p:txBody>
      </p:sp>
      <p:pic>
        <p:nvPicPr>
          <p:cNvPr id="5" name="Zástupný obsah 4" descr="Obsah obrázku interiér, osoba, strop, stojící&#10;&#10;Popis byl vytvořen automaticky">
            <a:extLst>
              <a:ext uri="{FF2B5EF4-FFF2-40B4-BE49-F238E27FC236}">
                <a16:creationId xmlns:a16="http://schemas.microsoft.com/office/drawing/2014/main" id="{CD25614C-F9C1-4952-A29B-5C05A5B80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2825"/>
            <a:ext cx="5803381" cy="4351338"/>
          </a:xfrm>
        </p:spPr>
      </p:pic>
      <p:pic>
        <p:nvPicPr>
          <p:cNvPr id="7" name="Obrázek 6" descr="Obsah obrázku osoba, strop, interiér, stojící&#10;&#10;Popis byl vytvořen automaticky">
            <a:extLst>
              <a:ext uri="{FF2B5EF4-FFF2-40B4-BE49-F238E27FC236}">
                <a16:creationId xmlns:a16="http://schemas.microsoft.com/office/drawing/2014/main" id="{BD2D67D1-12CA-40CC-8BD5-315DF535A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08" y="2133600"/>
            <a:ext cx="4765223" cy="35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1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0BDBE-9420-46C4-A287-3C29C4AD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floor</a:t>
            </a:r>
            <a:r>
              <a:rPr lang="cs-CZ" dirty="0"/>
              <a:t> </a:t>
            </a:r>
            <a:r>
              <a:rPr lang="cs-CZ" dirty="0" err="1"/>
              <a:t>building</a:t>
            </a:r>
            <a:endParaRPr lang="cs-CZ" dirty="0"/>
          </a:p>
        </p:txBody>
      </p:sp>
      <p:pic>
        <p:nvPicPr>
          <p:cNvPr id="5" name="Zástupný obsah 4" descr="Obsah obrázku exteriér, tráva, budova, dům&#10;&#10;Popis byl vytvořen automaticky">
            <a:extLst>
              <a:ext uri="{FF2B5EF4-FFF2-40B4-BE49-F238E27FC236}">
                <a16:creationId xmlns:a16="http://schemas.microsoft.com/office/drawing/2014/main" id="{F0E025E4-11F8-4401-800D-CA1B587FC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921" y="1366180"/>
            <a:ext cx="7202079" cy="5400073"/>
          </a:xfrm>
        </p:spPr>
      </p:pic>
    </p:spTree>
    <p:extLst>
      <p:ext uri="{BB962C8B-B14F-4D97-AF65-F5344CB8AC3E}">
        <p14:creationId xmlns:p14="http://schemas.microsoft.com/office/powerpoint/2010/main" val="306235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3447AA-5856-4042-864F-62C2077BB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Town</a:t>
            </a:r>
            <a:r>
              <a:rPr lang="cs-CZ" dirty="0"/>
              <a:t>- city </a:t>
            </a:r>
            <a:r>
              <a:rPr lang="cs-CZ" dirty="0" err="1"/>
              <a:t>is</a:t>
            </a:r>
            <a:r>
              <a:rPr lang="cs-CZ" dirty="0"/>
              <a:t> full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historic</a:t>
            </a:r>
            <a:r>
              <a:rPr lang="cs-CZ" dirty="0"/>
              <a:t>(al) </a:t>
            </a:r>
            <a:r>
              <a:rPr lang="cs-CZ" dirty="0" err="1"/>
              <a:t>sites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35C638-4DDA-484D-9759-89D64CBB2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Celtic</a:t>
            </a:r>
            <a:r>
              <a:rPr lang="cs-CZ" dirty="0"/>
              <a:t> </a:t>
            </a:r>
            <a:r>
              <a:rPr lang="cs-CZ" dirty="0" err="1"/>
              <a:t>origin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place</a:t>
            </a:r>
          </a:p>
          <a:p>
            <a:r>
              <a:rPr lang="cs-CZ" dirty="0"/>
              <a:t>Roman </a:t>
            </a:r>
            <a:r>
              <a:rPr lang="cs-CZ" dirty="0" err="1"/>
              <a:t>baths</a:t>
            </a:r>
            <a:r>
              <a:rPr lang="cs-CZ" dirty="0"/>
              <a:t> </a:t>
            </a:r>
            <a:r>
              <a:rPr lang="cs-CZ" dirty="0" err="1"/>
              <a:t>dedicated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goddes</a:t>
            </a:r>
            <a:r>
              <a:rPr lang="cs-CZ" dirty="0"/>
              <a:t> </a:t>
            </a:r>
            <a:r>
              <a:rPr lang="cs-CZ" dirty="0" err="1"/>
              <a:t>Sulis</a:t>
            </a:r>
            <a:r>
              <a:rPr lang="cs-CZ" dirty="0"/>
              <a:t>-Minerva (</a:t>
            </a:r>
            <a:r>
              <a:rPr lang="cs-CZ" dirty="0" err="1"/>
              <a:t>thermal</a:t>
            </a:r>
            <a:r>
              <a:rPr lang="cs-CZ" dirty="0"/>
              <a:t> </a:t>
            </a:r>
            <a:r>
              <a:rPr lang="cs-CZ" dirty="0" err="1"/>
              <a:t>water</a:t>
            </a:r>
            <a:r>
              <a:rPr lang="cs-CZ" dirty="0"/>
              <a:t>)</a:t>
            </a:r>
          </a:p>
          <a:p>
            <a:r>
              <a:rPr lang="cs-CZ" dirty="0"/>
              <a:t>Medieval </a:t>
            </a:r>
            <a:r>
              <a:rPr lang="cs-CZ" dirty="0" err="1"/>
              <a:t>narrow</a:t>
            </a:r>
            <a:r>
              <a:rPr lang="cs-CZ" dirty="0"/>
              <a:t> </a:t>
            </a:r>
            <a:r>
              <a:rPr lang="cs-CZ" dirty="0" err="1"/>
              <a:t>streets</a:t>
            </a:r>
            <a:endParaRPr lang="cs-CZ" dirty="0"/>
          </a:p>
          <a:p>
            <a:r>
              <a:rPr lang="cs-CZ" dirty="0" err="1"/>
              <a:t>Bath</a:t>
            </a:r>
            <a:r>
              <a:rPr lang="cs-CZ" dirty="0"/>
              <a:t> </a:t>
            </a:r>
            <a:r>
              <a:rPr lang="cs-CZ" dirty="0" err="1"/>
              <a:t>Abbey</a:t>
            </a:r>
            <a:r>
              <a:rPr lang="cs-CZ" dirty="0"/>
              <a:t> – </a:t>
            </a:r>
            <a:r>
              <a:rPr lang="cs-CZ" dirty="0" err="1"/>
              <a:t>founded</a:t>
            </a:r>
            <a:r>
              <a:rPr lang="cs-CZ" dirty="0"/>
              <a:t> in 17th </a:t>
            </a:r>
            <a:r>
              <a:rPr lang="cs-CZ" dirty="0" err="1"/>
              <a:t>century</a:t>
            </a:r>
            <a:endParaRPr lang="cs-CZ" dirty="0"/>
          </a:p>
          <a:p>
            <a:r>
              <a:rPr lang="cs-CZ" dirty="0" err="1"/>
              <a:t>Georgian</a:t>
            </a:r>
            <a:r>
              <a:rPr lang="cs-CZ" dirty="0"/>
              <a:t> </a:t>
            </a:r>
            <a:r>
              <a:rPr lang="cs-CZ" dirty="0" err="1"/>
              <a:t>architecture</a:t>
            </a:r>
            <a:r>
              <a:rPr lang="cs-CZ" dirty="0"/>
              <a:t>- </a:t>
            </a:r>
            <a:r>
              <a:rPr lang="cs-CZ" dirty="0" err="1"/>
              <a:t>from</a:t>
            </a:r>
            <a:r>
              <a:rPr lang="cs-CZ" dirty="0"/>
              <a:t> 18th </a:t>
            </a:r>
            <a:r>
              <a:rPr lang="cs-CZ" dirty="0" err="1"/>
              <a:t>century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Bath</a:t>
            </a:r>
            <a:r>
              <a:rPr lang="cs-CZ" dirty="0"/>
              <a:t> stone</a:t>
            </a:r>
          </a:p>
          <a:p>
            <a:r>
              <a:rPr lang="cs-CZ" dirty="0" err="1"/>
              <a:t>Used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famous</a:t>
            </a:r>
            <a:r>
              <a:rPr lang="cs-CZ" dirty="0"/>
              <a:t> </a:t>
            </a:r>
            <a:r>
              <a:rPr lang="cs-CZ" dirty="0" err="1"/>
              <a:t>spa</a:t>
            </a:r>
            <a:r>
              <a:rPr lang="cs-CZ" dirty="0"/>
              <a:t> </a:t>
            </a:r>
            <a:r>
              <a:rPr lang="cs-CZ" dirty="0" err="1"/>
              <a:t>town</a:t>
            </a:r>
            <a:endParaRPr lang="cs-CZ" dirty="0"/>
          </a:p>
          <a:p>
            <a:r>
              <a:rPr lang="cs-CZ" dirty="0"/>
              <a:t>Jane </a:t>
            </a:r>
            <a:r>
              <a:rPr lang="cs-CZ" dirty="0" err="1"/>
              <a:t>Austen</a:t>
            </a:r>
            <a:r>
              <a:rPr lang="cs-CZ" dirty="0"/>
              <a:t> </a:t>
            </a:r>
            <a:r>
              <a:rPr lang="cs-CZ" dirty="0" err="1"/>
              <a:t>lived</a:t>
            </a:r>
            <a:r>
              <a:rPr lang="cs-CZ" dirty="0"/>
              <a:t> </a:t>
            </a:r>
            <a:r>
              <a:rPr lang="cs-CZ" dirty="0" err="1"/>
              <a:t>here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2409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DD30A-DC26-45CC-9336-700C85A3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Inner</a:t>
            </a:r>
            <a:r>
              <a:rPr lang="cs-CZ" dirty="0"/>
              <a:t> yard</a:t>
            </a:r>
          </a:p>
        </p:txBody>
      </p:sp>
      <p:pic>
        <p:nvPicPr>
          <p:cNvPr id="5" name="Zástupný obsah 4" descr="Obsah obrázku budova, exteriér, dům, tráva&#10;&#10;Popis byl vytvořen automaticky">
            <a:extLst>
              <a:ext uri="{FF2B5EF4-FFF2-40B4-BE49-F238E27FC236}">
                <a16:creationId xmlns:a16="http://schemas.microsoft.com/office/drawing/2014/main" id="{F66B6139-147E-4B32-A91C-CFB550D16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54" y="940807"/>
            <a:ext cx="7109188" cy="5330424"/>
          </a:xfrm>
        </p:spPr>
      </p:pic>
    </p:spTree>
    <p:extLst>
      <p:ext uri="{BB962C8B-B14F-4D97-AF65-F5344CB8AC3E}">
        <p14:creationId xmlns:p14="http://schemas.microsoft.com/office/powerpoint/2010/main" val="1232888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48E39-682A-4854-B6FD-5CE180CF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Entrance</a:t>
            </a:r>
            <a:r>
              <a:rPr lang="cs-CZ" dirty="0"/>
              <a:t> to a </a:t>
            </a:r>
            <a:r>
              <a:rPr lang="cs-CZ" dirty="0" err="1"/>
              <a:t>classroom</a:t>
            </a:r>
            <a:endParaRPr lang="cs-CZ" dirty="0"/>
          </a:p>
        </p:txBody>
      </p:sp>
      <p:pic>
        <p:nvPicPr>
          <p:cNvPr id="5" name="Zástupný obsah 4" descr="Obsah obrázku interiér, skříňka, okno, vsedě&#10;&#10;Popis byl vytvořen automaticky">
            <a:extLst>
              <a:ext uri="{FF2B5EF4-FFF2-40B4-BE49-F238E27FC236}">
                <a16:creationId xmlns:a16="http://schemas.microsoft.com/office/drawing/2014/main" id="{E696F109-7069-4D54-ACA3-2098B855A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9" y="1825625"/>
            <a:ext cx="5803381" cy="4351338"/>
          </a:xfrm>
        </p:spPr>
      </p:pic>
    </p:spTree>
    <p:extLst>
      <p:ext uri="{BB962C8B-B14F-4D97-AF65-F5344CB8AC3E}">
        <p14:creationId xmlns:p14="http://schemas.microsoft.com/office/powerpoint/2010/main" val="1898651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D68E61-6934-4E97-9BD3-0F7B5D2E7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Equipment</a:t>
            </a:r>
            <a:r>
              <a:rPr lang="cs-CZ" dirty="0"/>
              <a:t>, </a:t>
            </a:r>
            <a:r>
              <a:rPr lang="cs-CZ" dirty="0" err="1"/>
              <a:t>furnishings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42E5996-73E7-4E09-AE4D-FB1E39ACE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2" y="2299758"/>
            <a:ext cx="5803381" cy="4351338"/>
          </a:xfrm>
        </p:spPr>
      </p:pic>
      <p:pic>
        <p:nvPicPr>
          <p:cNvPr id="7" name="Obrázek 6" descr="Obsah obrázku interiér, patro, místnost, stůl&#10;&#10;Popis byl vytvořen automaticky">
            <a:extLst>
              <a:ext uri="{FF2B5EF4-FFF2-40B4-BE49-F238E27FC236}">
                <a16:creationId xmlns:a16="http://schemas.microsoft.com/office/drawing/2014/main" id="{6720C7C2-71B7-4EDA-A4FD-1EC22E7FE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76" y="2299758"/>
            <a:ext cx="58033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01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EA45D-70B2-4152-91F5-ABE698595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playground</a:t>
            </a:r>
            <a:endParaRPr lang="cs-CZ" dirty="0"/>
          </a:p>
        </p:txBody>
      </p:sp>
      <p:pic>
        <p:nvPicPr>
          <p:cNvPr id="5" name="Zástupný obsah 4" descr="Obsah obrázku budova, exteriér, dům, cihla&#10;&#10;Popis byl vytvořen automaticky">
            <a:extLst>
              <a:ext uri="{FF2B5EF4-FFF2-40B4-BE49-F238E27FC236}">
                <a16:creationId xmlns:a16="http://schemas.microsoft.com/office/drawing/2014/main" id="{BCC30363-181E-4620-B17B-89BDB32F5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9" y="1825625"/>
            <a:ext cx="5803381" cy="4351338"/>
          </a:xfrm>
        </p:spPr>
      </p:pic>
    </p:spTree>
    <p:extLst>
      <p:ext uri="{BB962C8B-B14F-4D97-AF65-F5344CB8AC3E}">
        <p14:creationId xmlns:p14="http://schemas.microsoft.com/office/powerpoint/2010/main" val="3898838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F2923-48C0-4CA7-AB5C-C72F449E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Kitchen</a:t>
            </a:r>
            <a:r>
              <a:rPr lang="cs-CZ" dirty="0"/>
              <a:t> – </a:t>
            </a:r>
            <a:r>
              <a:rPr lang="cs-CZ" dirty="0" err="1"/>
              <a:t>school</a:t>
            </a:r>
            <a:r>
              <a:rPr lang="cs-CZ" dirty="0"/>
              <a:t> </a:t>
            </a:r>
            <a:r>
              <a:rPr lang="cs-CZ" dirty="0" err="1"/>
              <a:t>focuses</a:t>
            </a:r>
            <a:r>
              <a:rPr lang="cs-CZ" dirty="0"/>
              <a:t> on </a:t>
            </a:r>
            <a:r>
              <a:rPr lang="cs-CZ" dirty="0" err="1"/>
              <a:t>practical</a:t>
            </a:r>
            <a:r>
              <a:rPr lang="cs-CZ" dirty="0"/>
              <a:t> </a:t>
            </a:r>
            <a:r>
              <a:rPr lang="cs-CZ" dirty="0" err="1"/>
              <a:t>skills</a:t>
            </a:r>
            <a:endParaRPr lang="cs-CZ" dirty="0"/>
          </a:p>
        </p:txBody>
      </p:sp>
      <p:pic>
        <p:nvPicPr>
          <p:cNvPr id="5" name="Zástupný obsah 4" descr="Obsah obrázku interiér, strop, kuchyně, stůl&#10;&#10;Popis byl vytvořen automaticky">
            <a:extLst>
              <a:ext uri="{FF2B5EF4-FFF2-40B4-BE49-F238E27FC236}">
                <a16:creationId xmlns:a16="http://schemas.microsoft.com/office/drawing/2014/main" id="{E277A164-0B80-4019-AEEF-BF4071010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31" y="1494655"/>
            <a:ext cx="6666128" cy="4998220"/>
          </a:xfrm>
        </p:spPr>
      </p:pic>
    </p:spTree>
    <p:extLst>
      <p:ext uri="{BB962C8B-B14F-4D97-AF65-F5344CB8AC3E}">
        <p14:creationId xmlns:p14="http://schemas.microsoft.com/office/powerpoint/2010/main" val="85112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47BD9-935C-43A1-B7F7-DAA21274F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School</a:t>
            </a:r>
            <a:r>
              <a:rPr lang="cs-CZ" dirty="0"/>
              <a:t> bar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everybody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 err="1"/>
              <a:t>students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supervision</a:t>
            </a:r>
            <a:endParaRPr lang="cs-CZ" dirty="0"/>
          </a:p>
        </p:txBody>
      </p:sp>
      <p:pic>
        <p:nvPicPr>
          <p:cNvPr id="5" name="Zástupný obsah 4" descr="Obsah obrázku exteriér, budova, dům, tráva&#10;&#10;Popis byl vytvořen automaticky">
            <a:extLst>
              <a:ext uri="{FF2B5EF4-FFF2-40B4-BE49-F238E27FC236}">
                <a16:creationId xmlns:a16="http://schemas.microsoft.com/office/drawing/2014/main" id="{D1E7E3F1-ADA2-46B4-9000-D2DED9762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41" y="1825624"/>
            <a:ext cx="6169649" cy="4625963"/>
          </a:xfrm>
        </p:spPr>
      </p:pic>
    </p:spTree>
    <p:extLst>
      <p:ext uri="{BB962C8B-B14F-4D97-AF65-F5344CB8AC3E}">
        <p14:creationId xmlns:p14="http://schemas.microsoft.com/office/powerpoint/2010/main" val="2675582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C20E2C-422D-44BF-ADAB-69C1AA3E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Empty</a:t>
            </a:r>
            <a:r>
              <a:rPr lang="cs-CZ" dirty="0"/>
              <a:t>, </a:t>
            </a:r>
            <a:r>
              <a:rPr lang="cs-CZ" dirty="0" err="1"/>
              <a:t>nondistracting</a:t>
            </a:r>
            <a:r>
              <a:rPr lang="cs-CZ" dirty="0"/>
              <a:t> environment</a:t>
            </a:r>
          </a:p>
        </p:txBody>
      </p:sp>
      <p:pic>
        <p:nvPicPr>
          <p:cNvPr id="5" name="Zástupný obsah 4" descr="Obsah obrázku interiér, muž, strop, stojící&#10;&#10;Popis byl vytvořen automaticky">
            <a:extLst>
              <a:ext uri="{FF2B5EF4-FFF2-40B4-BE49-F238E27FC236}">
                <a16:creationId xmlns:a16="http://schemas.microsoft.com/office/drawing/2014/main" id="{EAE5E978-119B-4DBF-89E4-AF27F61F8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13" y="1825625"/>
            <a:ext cx="6320478" cy="4739054"/>
          </a:xfrm>
        </p:spPr>
      </p:pic>
    </p:spTree>
    <p:extLst>
      <p:ext uri="{BB962C8B-B14F-4D97-AF65-F5344CB8AC3E}">
        <p14:creationId xmlns:p14="http://schemas.microsoft.com/office/powerpoint/2010/main" val="1751562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E5322-D2FF-4E1A-87B1-1ED0EF82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Oldfield</a:t>
            </a:r>
            <a:r>
              <a:rPr lang="cs-CZ" dirty="0"/>
              <a:t> park junior </a:t>
            </a:r>
            <a:r>
              <a:rPr lang="cs-CZ" dirty="0" err="1"/>
              <a:t>school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old</a:t>
            </a:r>
            <a:r>
              <a:rPr lang="cs-CZ" dirty="0"/>
              <a:t> </a:t>
            </a:r>
            <a:r>
              <a:rPr lang="cs-CZ" dirty="0" err="1"/>
              <a:t>Victorian</a:t>
            </a:r>
            <a:r>
              <a:rPr lang="cs-CZ" dirty="0"/>
              <a:t> </a:t>
            </a:r>
            <a:r>
              <a:rPr lang="cs-CZ" dirty="0" err="1"/>
              <a:t>building</a:t>
            </a:r>
            <a:endParaRPr lang="cs-CZ" dirty="0"/>
          </a:p>
        </p:txBody>
      </p:sp>
      <p:pic>
        <p:nvPicPr>
          <p:cNvPr id="5" name="Zástupný obsah 4" descr="Obsah obrázku silnice, exteriér, budova, ulice&#10;&#10;Popis byl vytvořen automaticky">
            <a:extLst>
              <a:ext uri="{FF2B5EF4-FFF2-40B4-BE49-F238E27FC236}">
                <a16:creationId xmlns:a16="http://schemas.microsoft.com/office/drawing/2014/main" id="{AA89726A-1A11-4FB2-9027-33EE1AA2F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9" y="1825625"/>
            <a:ext cx="5803381" cy="4351338"/>
          </a:xfrm>
        </p:spPr>
      </p:pic>
    </p:spTree>
    <p:extLst>
      <p:ext uri="{BB962C8B-B14F-4D97-AF65-F5344CB8AC3E}">
        <p14:creationId xmlns:p14="http://schemas.microsoft.com/office/powerpoint/2010/main" val="2475067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597052-4319-4B35-8FCC-C170CC0E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Oldfield</a:t>
            </a:r>
            <a:r>
              <a:rPr lang="cs-CZ" dirty="0"/>
              <a:t> park  junior </a:t>
            </a:r>
            <a:r>
              <a:rPr lang="cs-CZ" dirty="0" err="1"/>
              <a:t>school</a:t>
            </a:r>
            <a:endParaRPr lang="cs-CZ" dirty="0"/>
          </a:p>
        </p:txBody>
      </p:sp>
      <p:pic>
        <p:nvPicPr>
          <p:cNvPr id="5" name="Zástupný obsah 4" descr="Obsah obrázku místnost, malé, vsedě, život&#10;&#10;Popis byl vytvořen automaticky">
            <a:extLst>
              <a:ext uri="{FF2B5EF4-FFF2-40B4-BE49-F238E27FC236}">
                <a16:creationId xmlns:a16="http://schemas.microsoft.com/office/drawing/2014/main" id="{322BC120-7C36-4820-9CD1-E8012EB94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6" y="2141537"/>
            <a:ext cx="5803381" cy="4351338"/>
          </a:xfrm>
        </p:spPr>
      </p:pic>
      <p:pic>
        <p:nvPicPr>
          <p:cNvPr id="10" name="Zástupný obsah 4">
            <a:extLst>
              <a:ext uri="{FF2B5EF4-FFF2-40B4-BE49-F238E27FC236}">
                <a16:creationId xmlns:a16="http://schemas.microsoft.com/office/drawing/2014/main" id="{D3DA66E9-2DED-4298-9930-1128C03F9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94297" y="2798884"/>
            <a:ext cx="2946408" cy="39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92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10409-16C5-4B1F-A8E0-5A7AC4C96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Proud </a:t>
            </a:r>
            <a:r>
              <a:rPr lang="cs-CZ" dirty="0" err="1"/>
              <a:t>of</a:t>
            </a:r>
            <a:r>
              <a:rPr lang="cs-CZ" dirty="0"/>
              <a:t>…</a:t>
            </a:r>
          </a:p>
        </p:txBody>
      </p:sp>
      <p:pic>
        <p:nvPicPr>
          <p:cNvPr id="8" name="Zástupný obsah 7" descr="Obsah obrázku interiér, stůl, vsedě, kuchyně&#10;&#10;Popis byl vytvořen automaticky">
            <a:extLst>
              <a:ext uri="{FF2B5EF4-FFF2-40B4-BE49-F238E27FC236}">
                <a16:creationId xmlns:a16="http://schemas.microsoft.com/office/drawing/2014/main" id="{A65B9E31-B10E-4E9B-9501-D91E0D805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13" y="2049511"/>
            <a:ext cx="3263503" cy="43513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D491EEC-85A2-4127-9D05-3C131FEAA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805" y="2118723"/>
            <a:ext cx="5638782" cy="422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94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11C47-A059-422C-8100-05FC5F1C3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Roman </a:t>
            </a:r>
            <a:r>
              <a:rPr lang="cs-CZ" dirty="0" err="1"/>
              <a:t>Bath</a:t>
            </a:r>
            <a:endParaRPr lang="cs-CZ" dirty="0"/>
          </a:p>
        </p:txBody>
      </p:sp>
      <p:pic>
        <p:nvPicPr>
          <p:cNvPr id="5" name="Zástupný obsah 4" descr="Obsah obrázku budova, voda, exteriér, vsedě&#10;&#10;Popis byl vytvořen automaticky">
            <a:extLst>
              <a:ext uri="{FF2B5EF4-FFF2-40B4-BE49-F238E27FC236}">
                <a16:creationId xmlns:a16="http://schemas.microsoft.com/office/drawing/2014/main" id="{5DCCBA15-ABF4-4BED-BEC7-99047BDCD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9" y="1825625"/>
            <a:ext cx="5803381" cy="4351338"/>
          </a:xfrm>
        </p:spPr>
      </p:pic>
    </p:spTree>
    <p:extLst>
      <p:ext uri="{BB962C8B-B14F-4D97-AF65-F5344CB8AC3E}">
        <p14:creationId xmlns:p14="http://schemas.microsoft.com/office/powerpoint/2010/main" val="2644066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4089E-2051-44F2-8445-B972AA21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Teachers´room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headmaster</a:t>
            </a:r>
            <a:endParaRPr lang="cs-CZ" dirty="0"/>
          </a:p>
        </p:txBody>
      </p:sp>
      <p:pic>
        <p:nvPicPr>
          <p:cNvPr id="5" name="Zástupný obsah 4" descr="Obsah obrázku osoba, interiér, muž, místnost&#10;&#10;Popis byl vytvořen automaticky">
            <a:extLst>
              <a:ext uri="{FF2B5EF4-FFF2-40B4-BE49-F238E27FC236}">
                <a16:creationId xmlns:a16="http://schemas.microsoft.com/office/drawing/2014/main" id="{88ED2A5F-1AD3-4982-9D67-CDF2D58F4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1" y="1690688"/>
            <a:ext cx="5803381" cy="4351338"/>
          </a:xfr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9137D56F-21E4-4E19-9435-425DED3EB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716" y="2419948"/>
            <a:ext cx="4368955" cy="32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94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9A1B0-6F2A-479C-8735-D541CBB8C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</a:t>
            </a:r>
            <a:r>
              <a:rPr lang="cs-CZ" dirty="0" err="1"/>
              <a:t>classroom</a:t>
            </a:r>
            <a:endParaRPr lang="cs-CZ" dirty="0"/>
          </a:p>
        </p:txBody>
      </p:sp>
      <p:pic>
        <p:nvPicPr>
          <p:cNvPr id="5" name="Zástupný obsah 4" descr="Obsah obrázku stůl, interiér, místnost, knihovna&#10;&#10;Popis byl vytvořen automaticky">
            <a:extLst>
              <a:ext uri="{FF2B5EF4-FFF2-40B4-BE49-F238E27FC236}">
                <a16:creationId xmlns:a16="http://schemas.microsoft.com/office/drawing/2014/main" id="{4E8CDECE-F1F9-4B96-8421-DF9BC9C24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0" y="2004734"/>
            <a:ext cx="5803381" cy="4351338"/>
          </a:xfrm>
        </p:spPr>
      </p:pic>
      <p:pic>
        <p:nvPicPr>
          <p:cNvPr id="8" name="Obrázek 7" descr="Obsah obrázku interiér, stůl, pracovní stůl, počítač&#10;&#10;Popis byl vytvořen automaticky">
            <a:extLst>
              <a:ext uri="{FF2B5EF4-FFF2-40B4-BE49-F238E27FC236}">
                <a16:creationId xmlns:a16="http://schemas.microsoft.com/office/drawing/2014/main" id="{D2E8DE90-DAD2-479A-94CD-D06F67AFF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131" y="2170137"/>
            <a:ext cx="5362186" cy="40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58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E7C6BF-C478-4EB5-AF6F-17EEAC76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</a:t>
            </a:r>
            <a:r>
              <a:rPr lang="cs-CZ" dirty="0" err="1"/>
              <a:t>classroom</a:t>
            </a:r>
            <a:endParaRPr lang="cs-CZ" dirty="0"/>
          </a:p>
        </p:txBody>
      </p:sp>
      <p:pic>
        <p:nvPicPr>
          <p:cNvPr id="5" name="Zástupný obsah 4" descr="Obsah obrázku stůl, interiér, muž, stojící&#10;&#10;Popis byl vytvořen automaticky">
            <a:extLst>
              <a:ext uri="{FF2B5EF4-FFF2-40B4-BE49-F238E27FC236}">
                <a16:creationId xmlns:a16="http://schemas.microsoft.com/office/drawing/2014/main" id="{B9DDE19C-CAAC-4E3F-89C5-2441C59C0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1" y="1882186"/>
            <a:ext cx="5803381" cy="4351338"/>
          </a:xfrm>
        </p:spPr>
      </p:pic>
      <p:pic>
        <p:nvPicPr>
          <p:cNvPr id="10" name="Obrázek 9" descr="Obsah obrázku okno, budova, život, fotka&#10;&#10;Popis byl vytvořen automaticky">
            <a:extLst>
              <a:ext uri="{FF2B5EF4-FFF2-40B4-BE49-F238E27FC236}">
                <a16:creationId xmlns:a16="http://schemas.microsoft.com/office/drawing/2014/main" id="{236D887E-17F0-43AC-AF33-C9A8EBC13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05" y="2196102"/>
            <a:ext cx="4966042" cy="372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24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68E4A6-BCF4-4432-ADC6-A3F9CB6AD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Narrow</a:t>
            </a:r>
            <a:r>
              <a:rPr lang="cs-CZ" dirty="0"/>
              <a:t> </a:t>
            </a:r>
            <a:r>
              <a:rPr lang="cs-CZ" dirty="0" err="1"/>
              <a:t>overloaded</a:t>
            </a:r>
            <a:r>
              <a:rPr lang="cs-CZ" dirty="0"/>
              <a:t> </a:t>
            </a:r>
            <a:r>
              <a:rPr lang="cs-CZ" dirty="0" err="1"/>
              <a:t>corridors</a:t>
            </a:r>
            <a:endParaRPr lang="cs-CZ" dirty="0"/>
          </a:p>
        </p:txBody>
      </p:sp>
      <p:pic>
        <p:nvPicPr>
          <p:cNvPr id="5" name="Zástupný obsah 4" descr="Obsah obrázku osoba, interiér, hledání, muž&#10;&#10;Popis byl vytvořen automaticky">
            <a:extLst>
              <a:ext uri="{FF2B5EF4-FFF2-40B4-BE49-F238E27FC236}">
                <a16:creationId xmlns:a16="http://schemas.microsoft.com/office/drawing/2014/main" id="{A2BADEDC-3E9E-47E7-94B6-03A80602C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7" y="1859166"/>
            <a:ext cx="5803381" cy="4351338"/>
          </a:xfrm>
        </p:spPr>
      </p:pic>
      <p:pic>
        <p:nvPicPr>
          <p:cNvPr id="7" name="Obrázek 6" descr="Obsah obrázku osoba, interiér, žena, vsedě&#10;&#10;Popis byl vytvořen automaticky">
            <a:extLst>
              <a:ext uri="{FF2B5EF4-FFF2-40B4-BE49-F238E27FC236}">
                <a16:creationId xmlns:a16="http://schemas.microsoft.com/office/drawing/2014/main" id="{23CD58F8-0D8F-4678-9F50-1091429AA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337" y="1963954"/>
            <a:ext cx="5663626" cy="42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9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0523AA-5BBA-4D48-82CA-609ABB199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</a:t>
            </a:r>
            <a:r>
              <a:rPr lang="cs-CZ" dirty="0" err="1"/>
              <a:t>library</a:t>
            </a:r>
            <a:endParaRPr lang="cs-CZ" dirty="0"/>
          </a:p>
        </p:txBody>
      </p:sp>
      <p:pic>
        <p:nvPicPr>
          <p:cNvPr id="5" name="Zástupný obsah 4" descr="Obsah obrázku interiér, police, stůl, kniha&#10;&#10;Popis byl vytvořen automaticky">
            <a:extLst>
              <a:ext uri="{FF2B5EF4-FFF2-40B4-BE49-F238E27FC236}">
                <a16:creationId xmlns:a16="http://schemas.microsoft.com/office/drawing/2014/main" id="{0FC635D6-19C8-4338-AD0D-23BC100EF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79" y="1457978"/>
            <a:ext cx="6518441" cy="4887485"/>
          </a:xfrm>
        </p:spPr>
      </p:pic>
    </p:spTree>
    <p:extLst>
      <p:ext uri="{BB962C8B-B14F-4D97-AF65-F5344CB8AC3E}">
        <p14:creationId xmlns:p14="http://schemas.microsoft.com/office/powerpoint/2010/main" val="2133553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502361-4B11-47B3-8BDD-DCE844D81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yard</a:t>
            </a:r>
          </a:p>
        </p:txBody>
      </p:sp>
      <p:pic>
        <p:nvPicPr>
          <p:cNvPr id="5" name="Zástupný obsah 4" descr="Obsah obrázku exteriér, budova, tráva, dům&#10;&#10;Popis byl vytvořen automaticky">
            <a:extLst>
              <a:ext uri="{FF2B5EF4-FFF2-40B4-BE49-F238E27FC236}">
                <a16:creationId xmlns:a16="http://schemas.microsoft.com/office/drawing/2014/main" id="{FAC03C40-0D48-4DBC-8CE8-FE3497A8E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0" y="1919893"/>
            <a:ext cx="5803381" cy="4351338"/>
          </a:xfrm>
        </p:spPr>
      </p:pic>
      <p:pic>
        <p:nvPicPr>
          <p:cNvPr id="8" name="Obrázek 7" descr="Obsah obrázku exteriér, budova, ulice, vsedě&#10;&#10;Popis byl vytvořen automaticky">
            <a:extLst>
              <a:ext uri="{FF2B5EF4-FFF2-40B4-BE49-F238E27FC236}">
                <a16:creationId xmlns:a16="http://schemas.microsoft.com/office/drawing/2014/main" id="{B779CFAE-B1A1-4F14-ABA7-F801C9D56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97" y="2269694"/>
            <a:ext cx="5258273" cy="394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56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1D8C0-8F89-440A-BD78-6A5EE459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5B30D-91C7-4C69-853D-F9A5FB705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7200" dirty="0" err="1"/>
              <a:t>British</a:t>
            </a:r>
            <a:r>
              <a:rPr lang="cs-CZ" sz="7200" dirty="0"/>
              <a:t> </a:t>
            </a:r>
            <a:r>
              <a:rPr lang="cs-CZ" sz="7200" dirty="0" err="1"/>
              <a:t>system</a:t>
            </a:r>
            <a:r>
              <a:rPr lang="cs-CZ" sz="7200" dirty="0"/>
              <a:t> </a:t>
            </a:r>
            <a:r>
              <a:rPr lang="cs-CZ" sz="7200" dirty="0" err="1"/>
              <a:t>of</a:t>
            </a:r>
            <a:r>
              <a:rPr lang="cs-CZ" sz="7200" dirty="0"/>
              <a:t> </a:t>
            </a:r>
            <a:r>
              <a:rPr lang="cs-CZ" sz="7200" dirty="0" err="1"/>
              <a:t>educatin</a:t>
            </a:r>
            <a:r>
              <a:rPr lang="cs-CZ" sz="7200" dirty="0"/>
              <a:t> (</a:t>
            </a:r>
            <a:r>
              <a:rPr lang="cs-CZ" sz="7200" dirty="0" err="1"/>
              <a:t>presentation</a:t>
            </a:r>
            <a:r>
              <a:rPr lang="cs-CZ" sz="7200" dirty="0"/>
              <a:t> </a:t>
            </a:r>
            <a:r>
              <a:rPr lang="cs-CZ" sz="7200" dirty="0" err="1"/>
              <a:t>from</a:t>
            </a:r>
            <a:r>
              <a:rPr lang="cs-CZ" sz="7200" dirty="0"/>
              <a:t> </a:t>
            </a:r>
            <a:r>
              <a:rPr lang="cs-CZ" sz="7200" dirty="0" err="1"/>
              <a:t>the</a:t>
            </a:r>
            <a:r>
              <a:rPr lang="cs-CZ" sz="7200" dirty="0"/>
              <a:t> </a:t>
            </a:r>
            <a:r>
              <a:rPr lang="cs-CZ" sz="7200" dirty="0" err="1"/>
              <a:t>course</a:t>
            </a:r>
            <a:r>
              <a:rPr lang="cs-CZ" sz="7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4303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 descr="MerganserLogo_FINAL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59" y="5160882"/>
            <a:ext cx="2518756" cy="1226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42" y="497304"/>
            <a:ext cx="4424516" cy="58897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9273" y="2510590"/>
            <a:ext cx="180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Scotland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4274" y="4195011"/>
            <a:ext cx="163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ENGLAND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4631" y="4924927"/>
            <a:ext cx="874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Wales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1368" y="3184720"/>
            <a:ext cx="1243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Northern Ireland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6274" y="4844716"/>
            <a:ext cx="78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/>
              <a:t>EIRE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3742" y="1367425"/>
            <a:ext cx="261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/>
              <a:t>UNITED KINGDOM</a:t>
            </a:r>
          </a:p>
        </p:txBody>
      </p:sp>
    </p:spTree>
    <p:extLst>
      <p:ext uri="{BB962C8B-B14F-4D97-AF65-F5344CB8AC3E}">
        <p14:creationId xmlns:p14="http://schemas.microsoft.com/office/powerpoint/2010/main" val="850077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4953000" y="85725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4781550" y="5657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4781550" y="5429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4781550" y="5200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4781550" y="4972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4667250" y="4743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4781550" y="4514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>
            <a:off x="4781550" y="4286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H="1">
            <a:off x="4781550" y="4057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H="1">
            <a:off x="4781550" y="3829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H="1">
            <a:off x="4667250" y="3600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H="1">
            <a:off x="4781550" y="3371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>
            <a:off x="4781550" y="3143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>
            <a:off x="4781550" y="2914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 flipH="1">
            <a:off x="4781550" y="2686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 flipH="1">
            <a:off x="4667250" y="2457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 flipH="1">
            <a:off x="4781550" y="2228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4781550" y="2000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H="1">
            <a:off x="4781550" y="1771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 flipH="1">
            <a:off x="4781550" y="1543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flipH="1">
            <a:off x="4667250" y="1314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4381500" y="800101"/>
            <a:ext cx="857250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 b="1">
                <a:latin typeface="Arial" panose="020B0604020202020204" pitchFamily="34" charset="0"/>
              </a:rPr>
              <a:t>AGE</a:t>
            </a:r>
          </a:p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20</a:t>
            </a:r>
          </a:p>
          <a:p>
            <a:pPr>
              <a:spcBef>
                <a:spcPct val="50000"/>
              </a:spcBef>
            </a:pPr>
            <a:endParaRPr lang="en-IE" sz="1500"/>
          </a:p>
        </p:txBody>
      </p: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4381500" y="2286000"/>
            <a:ext cx="4000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15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6412" name="Text Box 28"/>
          <p:cNvSpPr txBox="1">
            <a:spLocks noChangeArrowheads="1"/>
          </p:cNvSpPr>
          <p:nvPr/>
        </p:nvSpPr>
        <p:spPr bwMode="auto">
          <a:xfrm>
            <a:off x="4438650" y="4572000"/>
            <a:ext cx="3429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5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4381500" y="3429000"/>
            <a:ext cx="4000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10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438650" y="5657850"/>
            <a:ext cx="3429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0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6415" name="Text Box 31"/>
          <p:cNvSpPr txBox="1">
            <a:spLocks noChangeArrowheads="1"/>
          </p:cNvSpPr>
          <p:nvPr/>
        </p:nvSpPr>
        <p:spPr bwMode="auto">
          <a:xfrm>
            <a:off x="3752850" y="800100"/>
            <a:ext cx="6858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 b="1">
                <a:latin typeface="Arial" panose="020B0604020202020204" pitchFamily="34" charset="0"/>
              </a:rPr>
              <a:t>YEAR</a:t>
            </a:r>
            <a:endParaRPr lang="en-GB" sz="1350" b="1">
              <a:latin typeface="Arial" panose="020B0604020202020204" pitchFamily="34" charset="0"/>
            </a:endParaRPr>
          </a:p>
        </p:txBody>
      </p:sp>
      <p:sp>
        <p:nvSpPr>
          <p:cNvPr id="16416" name="Text Box 32"/>
          <p:cNvSpPr txBox="1">
            <a:spLocks noChangeArrowheads="1"/>
          </p:cNvSpPr>
          <p:nvPr/>
        </p:nvSpPr>
        <p:spPr bwMode="auto">
          <a:xfrm>
            <a:off x="3924300" y="44577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17" name="Text Box 33"/>
          <p:cNvSpPr txBox="1">
            <a:spLocks noChangeArrowheads="1"/>
          </p:cNvSpPr>
          <p:nvPr/>
        </p:nvSpPr>
        <p:spPr bwMode="auto">
          <a:xfrm>
            <a:off x="3924300" y="42862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2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18" name="Text Box 34"/>
          <p:cNvSpPr txBox="1">
            <a:spLocks noChangeArrowheads="1"/>
          </p:cNvSpPr>
          <p:nvPr/>
        </p:nvSpPr>
        <p:spPr bwMode="auto">
          <a:xfrm>
            <a:off x="3924300" y="40576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3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3924300" y="38290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4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3924300" y="36004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5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3924300" y="33718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6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3924300" y="31432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7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3924300" y="29146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8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3924300" y="26860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9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867150" y="24574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10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3867150" y="22288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11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3867150" y="20002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12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3867150" y="17716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13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68" name="Text Box 84"/>
          <p:cNvSpPr txBox="1">
            <a:spLocks noChangeArrowheads="1"/>
          </p:cNvSpPr>
          <p:nvPr/>
        </p:nvSpPr>
        <p:spPr bwMode="auto">
          <a:xfrm>
            <a:off x="4953000" y="1030558"/>
            <a:ext cx="2686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350"/>
          </a:p>
        </p:txBody>
      </p:sp>
      <p:grpSp>
        <p:nvGrpSpPr>
          <p:cNvPr id="16480" name="Group 96"/>
          <p:cNvGrpSpPr>
            <a:grpSpLocks/>
          </p:cNvGrpSpPr>
          <p:nvPr/>
        </p:nvGrpSpPr>
        <p:grpSpPr bwMode="auto">
          <a:xfrm>
            <a:off x="4838700" y="742950"/>
            <a:ext cx="1485900" cy="1001316"/>
            <a:chOff x="1104" y="624"/>
            <a:chExt cx="1248" cy="841"/>
          </a:xfrm>
        </p:grpSpPr>
        <p:grpSp>
          <p:nvGrpSpPr>
            <p:cNvPr id="16459" name="Group 75"/>
            <p:cNvGrpSpPr>
              <a:grpSpLocks/>
            </p:cNvGrpSpPr>
            <p:nvPr/>
          </p:nvGrpSpPr>
          <p:grpSpPr bwMode="auto">
            <a:xfrm>
              <a:off x="1104" y="624"/>
              <a:ext cx="1152" cy="240"/>
              <a:chOff x="1104" y="624"/>
              <a:chExt cx="1488" cy="240"/>
            </a:xfrm>
          </p:grpSpPr>
          <p:sp>
            <p:nvSpPr>
              <p:cNvPr id="16453" name="Line 69"/>
              <p:cNvSpPr>
                <a:spLocks noChangeShapeType="1"/>
              </p:cNvSpPr>
              <p:nvPr/>
            </p:nvSpPr>
            <p:spPr bwMode="auto">
              <a:xfrm>
                <a:off x="1104" y="864"/>
                <a:ext cx="14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6454" name="Line 70"/>
              <p:cNvSpPr>
                <a:spLocks noChangeShapeType="1"/>
              </p:cNvSpPr>
              <p:nvPr/>
            </p:nvSpPr>
            <p:spPr bwMode="auto">
              <a:xfrm flipV="1">
                <a:off x="2592" y="62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1350"/>
              </a:p>
            </p:txBody>
          </p:sp>
        </p:grpSp>
        <p:sp>
          <p:nvSpPr>
            <p:cNvPr id="16469" name="Text Box 85"/>
            <p:cNvSpPr txBox="1">
              <a:spLocks noChangeArrowheads="1"/>
            </p:cNvSpPr>
            <p:nvPr/>
          </p:nvSpPr>
          <p:spPr bwMode="auto">
            <a:xfrm>
              <a:off x="1248" y="864"/>
              <a:ext cx="1104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E" sz="1350" b="1">
                  <a:latin typeface="Arial" panose="020B0604020202020204" pitchFamily="34" charset="0"/>
                </a:rPr>
                <a:t>Higher Education (University)</a:t>
              </a:r>
              <a:endParaRPr lang="en-GB" sz="1350" b="1">
                <a:latin typeface="Arial" panose="020B0604020202020204" pitchFamily="34" charset="0"/>
              </a:endParaRPr>
            </a:p>
          </p:txBody>
        </p:sp>
      </p:grpSp>
      <p:grpSp>
        <p:nvGrpSpPr>
          <p:cNvPr id="16486" name="Group 102"/>
          <p:cNvGrpSpPr>
            <a:grpSpLocks/>
          </p:cNvGrpSpPr>
          <p:nvPr/>
        </p:nvGrpSpPr>
        <p:grpSpPr bwMode="auto">
          <a:xfrm>
            <a:off x="4953000" y="1371600"/>
            <a:ext cx="2628900" cy="857250"/>
            <a:chOff x="1200" y="1152"/>
            <a:chExt cx="2208" cy="720"/>
          </a:xfrm>
        </p:grpSpPr>
        <p:sp>
          <p:nvSpPr>
            <p:cNvPr id="16452" name="Rectangle 68"/>
            <p:cNvSpPr>
              <a:spLocks noChangeArrowheads="1"/>
            </p:cNvSpPr>
            <p:nvPr/>
          </p:nvSpPr>
          <p:spPr bwMode="auto">
            <a:xfrm>
              <a:off x="1200" y="1488"/>
              <a:ext cx="1056" cy="38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16455" name="Line 71"/>
            <p:cNvSpPr>
              <a:spLocks noChangeShapeType="1"/>
            </p:cNvSpPr>
            <p:nvPr/>
          </p:nvSpPr>
          <p:spPr bwMode="auto">
            <a:xfrm flipV="1">
              <a:off x="2256" y="115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6470" name="Text Box 86"/>
            <p:cNvSpPr txBox="1">
              <a:spLocks noChangeArrowheads="1"/>
            </p:cNvSpPr>
            <p:nvPr/>
          </p:nvSpPr>
          <p:spPr bwMode="auto">
            <a:xfrm>
              <a:off x="2304" y="1248"/>
              <a:ext cx="1104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E" sz="1350" b="1">
                  <a:latin typeface="Arial" panose="020B0604020202020204" pitchFamily="34" charset="0"/>
                </a:rPr>
                <a:t>Further Education (College)</a:t>
              </a:r>
              <a:endParaRPr lang="en-GB" sz="1350" b="1">
                <a:latin typeface="Arial" panose="020B0604020202020204" pitchFamily="34" charset="0"/>
              </a:endParaRPr>
            </a:p>
          </p:txBody>
        </p:sp>
      </p:grpSp>
      <p:sp>
        <p:nvSpPr>
          <p:cNvPr id="16460" name="Text Box 76"/>
          <p:cNvSpPr txBox="1">
            <a:spLocks noChangeArrowheads="1"/>
          </p:cNvSpPr>
          <p:nvPr/>
        </p:nvSpPr>
        <p:spPr bwMode="auto">
          <a:xfrm>
            <a:off x="5467350" y="4922044"/>
            <a:ext cx="142875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1350" b="1" dirty="0">
                <a:latin typeface="Arial" panose="020B0604020202020204" pitchFamily="34" charset="0"/>
              </a:rPr>
              <a:t>EARLY YEARS</a:t>
            </a:r>
            <a:endParaRPr lang="en-GB" sz="1350" b="1" dirty="0">
              <a:latin typeface="Arial" panose="020B0604020202020204" pitchFamily="34" charset="0"/>
            </a:endParaRPr>
          </a:p>
        </p:txBody>
      </p:sp>
      <p:grpSp>
        <p:nvGrpSpPr>
          <p:cNvPr id="16489" name="Group 105"/>
          <p:cNvGrpSpPr>
            <a:grpSpLocks/>
          </p:cNvGrpSpPr>
          <p:nvPr/>
        </p:nvGrpSpPr>
        <p:grpSpPr bwMode="auto">
          <a:xfrm>
            <a:off x="4953000" y="3378995"/>
            <a:ext cx="3684984" cy="1396603"/>
            <a:chOff x="1200" y="2832"/>
            <a:chExt cx="3095" cy="1173"/>
          </a:xfrm>
        </p:grpSpPr>
        <p:grpSp>
          <p:nvGrpSpPr>
            <p:cNvPr id="16482" name="Group 98"/>
            <p:cNvGrpSpPr>
              <a:grpSpLocks/>
            </p:cNvGrpSpPr>
            <p:nvPr/>
          </p:nvGrpSpPr>
          <p:grpSpPr bwMode="auto">
            <a:xfrm>
              <a:off x="1200" y="2832"/>
              <a:ext cx="2016" cy="1152"/>
              <a:chOff x="1200" y="2832"/>
              <a:chExt cx="2016" cy="1152"/>
            </a:xfrm>
          </p:grpSpPr>
          <p:sp>
            <p:nvSpPr>
              <p:cNvPr id="16450" name="Rectangle 66" descr="50%"/>
              <p:cNvSpPr>
                <a:spLocks noChangeArrowheads="1"/>
              </p:cNvSpPr>
              <p:nvPr/>
            </p:nvSpPr>
            <p:spPr bwMode="auto">
              <a:xfrm>
                <a:off x="1200" y="2832"/>
                <a:ext cx="2016" cy="1152"/>
              </a:xfrm>
              <a:prstGeom prst="rect">
                <a:avLst/>
              </a:prstGeom>
              <a:pattFill prst="pct50">
                <a:fgClr>
                  <a:srgbClr val="FF66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sp>
            <p:nvSpPr>
              <p:cNvPr id="16462" name="Text Box 78" descr="50%"/>
              <p:cNvSpPr txBox="1">
                <a:spLocks noChangeArrowheads="1"/>
              </p:cNvSpPr>
              <p:nvPr/>
            </p:nvSpPr>
            <p:spPr bwMode="auto">
              <a:xfrm>
                <a:off x="1680" y="3216"/>
                <a:ext cx="1104" cy="310"/>
              </a:xfrm>
              <a:prstGeom prst="rect">
                <a:avLst/>
              </a:prstGeom>
              <a:pattFill prst="pct50">
                <a:fgClr>
                  <a:srgbClr val="FF6600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IE" b="1" dirty="0">
                    <a:latin typeface="Arial" panose="020B0604020202020204" pitchFamily="34" charset="0"/>
                  </a:rPr>
                  <a:t>PRIMARY</a:t>
                </a:r>
                <a:endParaRPr lang="en-GB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472" name="Line 88"/>
            <p:cNvSpPr>
              <a:spLocks noChangeShapeType="1"/>
            </p:cNvSpPr>
            <p:nvPr/>
          </p:nvSpPr>
          <p:spPr bwMode="auto">
            <a:xfrm>
              <a:off x="2976" y="3984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6474" name="Text Box 90"/>
            <p:cNvSpPr txBox="1">
              <a:spLocks noChangeArrowheads="1"/>
            </p:cNvSpPr>
            <p:nvPr/>
          </p:nvSpPr>
          <p:spPr bwMode="auto">
            <a:xfrm>
              <a:off x="3216" y="3462"/>
              <a:ext cx="1079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E" sz="1200" b="1" dirty="0">
                  <a:latin typeface="Arial" panose="020B0604020202020204" pitchFamily="34" charset="0"/>
                </a:rPr>
                <a:t>Compulsory Education starts</a:t>
              </a:r>
              <a:endParaRPr lang="en-GB" sz="12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6485" name="Group 101"/>
          <p:cNvGrpSpPr>
            <a:grpSpLocks/>
          </p:cNvGrpSpPr>
          <p:nvPr/>
        </p:nvGrpSpPr>
        <p:grpSpPr bwMode="auto">
          <a:xfrm>
            <a:off x="4953000" y="1744265"/>
            <a:ext cx="3770709" cy="1619250"/>
            <a:chOff x="1200" y="1472"/>
            <a:chExt cx="3167" cy="1360"/>
          </a:xfrm>
        </p:grpSpPr>
        <p:sp>
          <p:nvSpPr>
            <p:cNvPr id="16451" name="Rectangle 67"/>
            <p:cNvSpPr>
              <a:spLocks noChangeArrowheads="1"/>
            </p:cNvSpPr>
            <p:nvPr/>
          </p:nvSpPr>
          <p:spPr bwMode="auto">
            <a:xfrm>
              <a:off x="1200" y="1872"/>
              <a:ext cx="2016" cy="96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16471" name="Line 87"/>
            <p:cNvSpPr>
              <a:spLocks noChangeShapeType="1"/>
            </p:cNvSpPr>
            <p:nvPr/>
          </p:nvSpPr>
          <p:spPr bwMode="auto">
            <a:xfrm>
              <a:off x="2928" y="1872"/>
              <a:ext cx="288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6473" name="Text Box 89"/>
            <p:cNvSpPr txBox="1">
              <a:spLocks noChangeArrowheads="1"/>
            </p:cNvSpPr>
            <p:nvPr/>
          </p:nvSpPr>
          <p:spPr bwMode="auto">
            <a:xfrm>
              <a:off x="3240" y="1472"/>
              <a:ext cx="1127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E" sz="1200" b="1" dirty="0">
                  <a:latin typeface="Arial" panose="020B0604020202020204" pitchFamily="34" charset="0"/>
                </a:rPr>
                <a:t>Compulsory Education ends</a:t>
              </a:r>
              <a:endParaRPr lang="en-GB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16467" name="Text Box 83"/>
            <p:cNvSpPr txBox="1">
              <a:spLocks noChangeArrowheads="1"/>
            </p:cNvSpPr>
            <p:nvPr/>
          </p:nvSpPr>
          <p:spPr bwMode="auto">
            <a:xfrm>
              <a:off x="1536" y="2160"/>
              <a:ext cx="139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E" b="1" dirty="0">
                  <a:latin typeface="Arial" panose="020B0604020202020204" pitchFamily="34" charset="0"/>
                </a:rPr>
                <a:t>SECONDARY</a:t>
              </a:r>
              <a:endParaRPr lang="en-GB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6476" name="Group 92"/>
          <p:cNvGrpSpPr>
            <a:grpSpLocks/>
          </p:cNvGrpSpPr>
          <p:nvPr/>
        </p:nvGrpSpPr>
        <p:grpSpPr bwMode="auto">
          <a:xfrm>
            <a:off x="4953000" y="3378994"/>
            <a:ext cx="2400300" cy="1371600"/>
            <a:chOff x="1392" y="2832"/>
            <a:chExt cx="2016" cy="1152"/>
          </a:xfrm>
        </p:grpSpPr>
        <p:grpSp>
          <p:nvGrpSpPr>
            <p:cNvPr id="16466" name="Group 82"/>
            <p:cNvGrpSpPr>
              <a:grpSpLocks/>
            </p:cNvGrpSpPr>
            <p:nvPr/>
          </p:nvGrpSpPr>
          <p:grpSpPr bwMode="auto">
            <a:xfrm>
              <a:off x="1392" y="3408"/>
              <a:ext cx="2016" cy="576"/>
              <a:chOff x="3552" y="3408"/>
              <a:chExt cx="2544" cy="576"/>
            </a:xfrm>
          </p:grpSpPr>
          <p:sp>
            <p:nvSpPr>
              <p:cNvPr id="16458" name="Rectangle 74" descr="Dark upward diagonal"/>
              <p:cNvSpPr>
                <a:spLocks noChangeArrowheads="1"/>
              </p:cNvSpPr>
              <p:nvPr/>
            </p:nvSpPr>
            <p:spPr bwMode="auto">
              <a:xfrm>
                <a:off x="3552" y="3408"/>
                <a:ext cx="2544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dkUpDiag">
                      <a:fgClr>
                        <a:srgbClr val="990033"/>
                      </a:fgClr>
                      <a:bgClr>
                        <a:schemeClr val="bg1"/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sp>
            <p:nvSpPr>
              <p:cNvPr id="16463" name="Text Box 79"/>
              <p:cNvSpPr txBox="1">
                <a:spLocks noChangeArrowheads="1"/>
              </p:cNvSpPr>
              <p:nvPr/>
            </p:nvSpPr>
            <p:spPr bwMode="auto">
              <a:xfrm>
                <a:off x="4117" y="3552"/>
                <a:ext cx="1536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IE" sz="1500" b="1" dirty="0">
                    <a:latin typeface="Arial" panose="020B0604020202020204" pitchFamily="34" charset="0"/>
                  </a:rPr>
                  <a:t>INFANTS</a:t>
                </a:r>
                <a:endParaRPr lang="en-GB" sz="1500" b="1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465" name="Group 81"/>
            <p:cNvGrpSpPr>
              <a:grpSpLocks/>
            </p:cNvGrpSpPr>
            <p:nvPr/>
          </p:nvGrpSpPr>
          <p:grpSpPr bwMode="auto">
            <a:xfrm>
              <a:off x="1392" y="2832"/>
              <a:ext cx="2016" cy="576"/>
              <a:chOff x="1776" y="2400"/>
              <a:chExt cx="2544" cy="576"/>
            </a:xfrm>
          </p:grpSpPr>
          <p:sp>
            <p:nvSpPr>
              <p:cNvPr id="16456" name="Rectangle 72" descr="Dark downward diagonal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2544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dkDnDiag">
                      <a:fgClr>
                        <a:srgbClr val="990033"/>
                      </a:fgClr>
                      <a:bgClr>
                        <a:schemeClr val="bg1"/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sp>
            <p:nvSpPr>
              <p:cNvPr id="16464" name="Text Box 80"/>
              <p:cNvSpPr txBox="1">
                <a:spLocks noChangeArrowheads="1"/>
              </p:cNvSpPr>
              <p:nvPr/>
            </p:nvSpPr>
            <p:spPr bwMode="auto">
              <a:xfrm>
                <a:off x="2304" y="2592"/>
                <a:ext cx="1536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IE" sz="1500" b="1">
                    <a:latin typeface="Arial" panose="020B0604020202020204" pitchFamily="34" charset="0"/>
                  </a:rPr>
                  <a:t>JUNIOR</a:t>
                </a:r>
                <a:endParaRPr lang="en-GB" sz="1500" b="1"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562601"/>
            <a:ext cx="1910534" cy="92121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353300" y="1792680"/>
            <a:ext cx="134183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353300" y="4757737"/>
            <a:ext cx="0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353300" y="5200650"/>
            <a:ext cx="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6387" idx="1"/>
          </p:cNvCxnSpPr>
          <p:nvPr/>
        </p:nvCxnSpPr>
        <p:spPr>
          <a:xfrm>
            <a:off x="4953001" y="5886450"/>
            <a:ext cx="24288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9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Education in England:</a:t>
            </a:r>
            <a:br>
              <a:rPr lang="en-GB" dirty="0"/>
            </a:br>
            <a:r>
              <a:rPr lang="en-GB" dirty="0"/>
              <a:t>Key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Highly political</a:t>
            </a:r>
          </a:p>
          <a:p>
            <a:r>
              <a:rPr lang="en-GB" dirty="0"/>
              <a:t>Constant change in school systems and processes</a:t>
            </a:r>
          </a:p>
          <a:p>
            <a:r>
              <a:rPr lang="en-GB" dirty="0"/>
              <a:t>Significant private sector involvement</a:t>
            </a:r>
          </a:p>
          <a:p>
            <a:r>
              <a:rPr lang="en-GB" dirty="0"/>
              <a:t>Senior and head teachers well paid</a:t>
            </a:r>
          </a:p>
          <a:p>
            <a:r>
              <a:rPr lang="en-GB" dirty="0"/>
              <a:t>Huge workloads for teachers</a:t>
            </a:r>
          </a:p>
          <a:p>
            <a:r>
              <a:rPr lang="en-GB" dirty="0"/>
              <a:t>Constant pressure for schools to perform very well</a:t>
            </a:r>
          </a:p>
          <a:p>
            <a:r>
              <a:rPr lang="en-GB" dirty="0"/>
              <a:t>Wide variations in quality,</a:t>
            </a:r>
          </a:p>
          <a:p>
            <a:pPr lvl="1"/>
            <a:r>
              <a:rPr lang="en-GB" dirty="0"/>
              <a:t>From the very best…   To the not so good</a:t>
            </a:r>
          </a:p>
        </p:txBody>
      </p:sp>
      <p:pic>
        <p:nvPicPr>
          <p:cNvPr id="4" name="Content Placeholder 5" descr="MerganserLogo_FINAL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59" y="5160882"/>
            <a:ext cx="2518756" cy="12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3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04FA8-FC8C-4564-B615-42C5E3B6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Interactive</a:t>
            </a:r>
            <a:r>
              <a:rPr lang="cs-CZ" dirty="0"/>
              <a:t> display</a:t>
            </a:r>
          </a:p>
        </p:txBody>
      </p:sp>
      <p:pic>
        <p:nvPicPr>
          <p:cNvPr id="5" name="Zástupný obsah 4" descr="Obsah obrázku interiér, hodiny, vsedě, muž&#10;&#10;Popis byl vytvořen automaticky">
            <a:extLst>
              <a:ext uri="{FF2B5EF4-FFF2-40B4-BE49-F238E27FC236}">
                <a16:creationId xmlns:a16="http://schemas.microsoft.com/office/drawing/2014/main" id="{69438F23-2F5F-4CE7-8AF7-6DD8F1347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41537"/>
            <a:ext cx="5803381" cy="4351338"/>
          </a:xfrm>
        </p:spPr>
      </p:pic>
      <p:pic>
        <p:nvPicPr>
          <p:cNvPr id="7" name="Obrázek 6" descr="Obsah obrázku interiér, budova, hledání, žena&#10;&#10;Popis byl vytvořen automaticky">
            <a:extLst>
              <a:ext uri="{FF2B5EF4-FFF2-40B4-BE49-F238E27FC236}">
                <a16:creationId xmlns:a16="http://schemas.microsoft.com/office/drawing/2014/main" id="{F0D53E9F-C8D1-4598-8E24-9A7F229AC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9" y="2141537"/>
            <a:ext cx="5803381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2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/>
          <p:nvPr/>
        </p:nvGraphicFramePr>
        <p:xfrm>
          <a:off x="2007937" y="79987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969" y="5747085"/>
            <a:ext cx="1910534" cy="9212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33922" y="368969"/>
            <a:ext cx="87343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/>
              <a:t>England – the Structure of Education</a:t>
            </a:r>
          </a:p>
        </p:txBody>
      </p:sp>
    </p:spTree>
    <p:extLst>
      <p:ext uri="{BB962C8B-B14F-4D97-AF65-F5344CB8AC3E}">
        <p14:creationId xmlns:p14="http://schemas.microsoft.com/office/powerpoint/2010/main" val="10846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1578" y="401053"/>
            <a:ext cx="38431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/>
              <a:t>Maintained Schools</a:t>
            </a:r>
          </a:p>
          <a:p>
            <a:r>
              <a:rPr lang="en-GB" sz="3600" i="1" dirty="0"/>
              <a:t>(State funded)</a:t>
            </a:r>
          </a:p>
          <a:p>
            <a:r>
              <a:rPr lang="en-GB" sz="3600" i="1" dirty="0"/>
              <a:t>93% of children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516" y="5666875"/>
            <a:ext cx="1910534" cy="92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80180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6600" b="1" dirty="0">
                <a:latin typeface="+mn-lt"/>
              </a:rPr>
            </a:br>
            <a:br>
              <a:rPr lang="en-GB" sz="6600" b="1" dirty="0">
                <a:latin typeface="+mn-lt"/>
              </a:rPr>
            </a:br>
            <a:r>
              <a:rPr lang="en-GB" sz="6600" b="1" dirty="0">
                <a:latin typeface="+mn-lt"/>
              </a:rPr>
              <a:t>The English Education System:</a:t>
            </a:r>
            <a:br>
              <a:rPr lang="en-GB" sz="6600" b="1" dirty="0">
                <a:latin typeface="+mn-lt"/>
              </a:rPr>
            </a:br>
            <a:r>
              <a:rPr lang="en-GB" sz="6600" b="1" dirty="0">
                <a:latin typeface="+mn-lt"/>
              </a:rPr>
              <a:t>Inside Schools</a:t>
            </a:r>
            <a:br>
              <a:rPr lang="en-GB" sz="6600" b="1" dirty="0">
                <a:latin typeface="+mn-lt"/>
              </a:rPr>
            </a:br>
            <a:r>
              <a:rPr lang="en-GB" sz="6600" b="1" dirty="0">
                <a:latin typeface="+mn-lt"/>
              </a:rPr>
              <a:t>							</a:t>
            </a:r>
            <a:br>
              <a:rPr lang="en-GB" sz="6600" b="1" dirty="0">
                <a:latin typeface="+mn-lt"/>
              </a:rPr>
            </a:br>
            <a:endParaRPr lang="en-GB" sz="6600" b="1" dirty="0">
              <a:latin typeface="+mn-lt"/>
            </a:endParaRPr>
          </a:p>
        </p:txBody>
      </p:sp>
      <p:pic>
        <p:nvPicPr>
          <p:cNvPr id="4" name="Content Placeholder 5" descr="MerganserLogo_FINALSMA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59" y="5160882"/>
            <a:ext cx="2518756" cy="12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7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/>
              <a:t>The School Governors</a:t>
            </a:r>
          </a:p>
          <a:p>
            <a:r>
              <a:rPr lang="en-GB" sz="4000" dirty="0"/>
              <a:t>The School Leadership Team</a:t>
            </a:r>
          </a:p>
          <a:p>
            <a:r>
              <a:rPr lang="en-GB" sz="4000" dirty="0"/>
              <a:t>The Hierarchy for Staff and their roles</a:t>
            </a:r>
          </a:p>
          <a:p>
            <a:r>
              <a:rPr lang="en-GB" sz="4000" dirty="0"/>
              <a:t>Cross curricular co-ordinators</a:t>
            </a:r>
          </a:p>
          <a:p>
            <a:r>
              <a:rPr lang="en-GB" sz="4000" dirty="0"/>
              <a:t>The Pastoral System</a:t>
            </a:r>
          </a:p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6600" b="1" dirty="0">
                <a:latin typeface="+mn-lt"/>
              </a:rPr>
              <a:t>School Management</a:t>
            </a:r>
            <a:br>
              <a:rPr lang="en-GB" dirty="0"/>
            </a:br>
            <a:endParaRPr lang="en-GB" dirty="0"/>
          </a:p>
        </p:txBody>
      </p:sp>
      <p:pic>
        <p:nvPicPr>
          <p:cNvPr id="7" name="Content Placeholder 5" descr="MerganserLogo_FINAL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70" y="5104735"/>
            <a:ext cx="2518756" cy="12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4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4953000" y="85725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4781550" y="5657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4781550" y="5429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4781550" y="5200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4781550" y="4972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4667250" y="4743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4781550" y="4514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>
            <a:off x="4781550" y="4286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H="1">
            <a:off x="4781550" y="4057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H="1">
            <a:off x="4781550" y="3829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H="1">
            <a:off x="4667250" y="3600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H="1">
            <a:off x="4781550" y="3371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>
            <a:off x="4781550" y="3143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>
            <a:off x="4781550" y="2914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 flipH="1">
            <a:off x="4781550" y="2686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 flipH="1">
            <a:off x="4667250" y="2457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 flipH="1">
            <a:off x="4781550" y="2228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4781550" y="2000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H="1">
            <a:off x="4781550" y="1771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 flipH="1">
            <a:off x="4781550" y="1543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flipH="1">
            <a:off x="4667250" y="1314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4381500" y="800101"/>
            <a:ext cx="857250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 b="1">
                <a:latin typeface="Arial" panose="020B0604020202020204" pitchFamily="34" charset="0"/>
              </a:rPr>
              <a:t>AGE</a:t>
            </a:r>
          </a:p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20</a:t>
            </a:r>
          </a:p>
          <a:p>
            <a:pPr>
              <a:spcBef>
                <a:spcPct val="50000"/>
              </a:spcBef>
            </a:pPr>
            <a:endParaRPr lang="en-IE" sz="1500"/>
          </a:p>
        </p:txBody>
      </p: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4381500" y="2286000"/>
            <a:ext cx="4000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15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6412" name="Text Box 28"/>
          <p:cNvSpPr txBox="1">
            <a:spLocks noChangeArrowheads="1"/>
          </p:cNvSpPr>
          <p:nvPr/>
        </p:nvSpPr>
        <p:spPr bwMode="auto">
          <a:xfrm>
            <a:off x="4438650" y="4572000"/>
            <a:ext cx="3429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5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4381500" y="3429000"/>
            <a:ext cx="4000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10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438650" y="5657850"/>
            <a:ext cx="3429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0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6415" name="Text Box 31"/>
          <p:cNvSpPr txBox="1">
            <a:spLocks noChangeArrowheads="1"/>
          </p:cNvSpPr>
          <p:nvPr/>
        </p:nvSpPr>
        <p:spPr bwMode="auto">
          <a:xfrm>
            <a:off x="3752850" y="800100"/>
            <a:ext cx="6858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 b="1">
                <a:latin typeface="Arial" panose="020B0604020202020204" pitchFamily="34" charset="0"/>
              </a:rPr>
              <a:t>YEAR</a:t>
            </a:r>
            <a:endParaRPr lang="en-GB" sz="1350" b="1">
              <a:latin typeface="Arial" panose="020B0604020202020204" pitchFamily="34" charset="0"/>
            </a:endParaRPr>
          </a:p>
        </p:txBody>
      </p:sp>
      <p:sp>
        <p:nvSpPr>
          <p:cNvPr id="16416" name="Text Box 32"/>
          <p:cNvSpPr txBox="1">
            <a:spLocks noChangeArrowheads="1"/>
          </p:cNvSpPr>
          <p:nvPr/>
        </p:nvSpPr>
        <p:spPr bwMode="auto">
          <a:xfrm>
            <a:off x="3924300" y="44577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17" name="Text Box 33"/>
          <p:cNvSpPr txBox="1">
            <a:spLocks noChangeArrowheads="1"/>
          </p:cNvSpPr>
          <p:nvPr/>
        </p:nvSpPr>
        <p:spPr bwMode="auto">
          <a:xfrm>
            <a:off x="3924300" y="42862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2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18" name="Text Box 34"/>
          <p:cNvSpPr txBox="1">
            <a:spLocks noChangeArrowheads="1"/>
          </p:cNvSpPr>
          <p:nvPr/>
        </p:nvSpPr>
        <p:spPr bwMode="auto">
          <a:xfrm>
            <a:off x="3924300" y="40576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3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3924300" y="38290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4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3924300" y="36004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5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3924300" y="33718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6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3924300" y="31432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7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3924300" y="29146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8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3924300" y="26860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9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867150" y="24574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10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3867150" y="22288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11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3867150" y="20002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12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3867150" y="17716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13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6468" name="Text Box 84"/>
          <p:cNvSpPr txBox="1">
            <a:spLocks noChangeArrowheads="1"/>
          </p:cNvSpPr>
          <p:nvPr/>
        </p:nvSpPr>
        <p:spPr bwMode="auto">
          <a:xfrm>
            <a:off x="4953000" y="1030558"/>
            <a:ext cx="2686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350"/>
          </a:p>
        </p:txBody>
      </p:sp>
      <p:grpSp>
        <p:nvGrpSpPr>
          <p:cNvPr id="16480" name="Group 96"/>
          <p:cNvGrpSpPr>
            <a:grpSpLocks/>
          </p:cNvGrpSpPr>
          <p:nvPr/>
        </p:nvGrpSpPr>
        <p:grpSpPr bwMode="auto">
          <a:xfrm>
            <a:off x="4838700" y="742950"/>
            <a:ext cx="1485900" cy="1001316"/>
            <a:chOff x="1104" y="624"/>
            <a:chExt cx="1248" cy="841"/>
          </a:xfrm>
        </p:grpSpPr>
        <p:grpSp>
          <p:nvGrpSpPr>
            <p:cNvPr id="16459" name="Group 75"/>
            <p:cNvGrpSpPr>
              <a:grpSpLocks/>
            </p:cNvGrpSpPr>
            <p:nvPr/>
          </p:nvGrpSpPr>
          <p:grpSpPr bwMode="auto">
            <a:xfrm>
              <a:off x="1104" y="624"/>
              <a:ext cx="1152" cy="240"/>
              <a:chOff x="1104" y="624"/>
              <a:chExt cx="1488" cy="240"/>
            </a:xfrm>
          </p:grpSpPr>
          <p:sp>
            <p:nvSpPr>
              <p:cNvPr id="16453" name="Line 69"/>
              <p:cNvSpPr>
                <a:spLocks noChangeShapeType="1"/>
              </p:cNvSpPr>
              <p:nvPr/>
            </p:nvSpPr>
            <p:spPr bwMode="auto">
              <a:xfrm>
                <a:off x="1104" y="864"/>
                <a:ext cx="14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1350"/>
              </a:p>
            </p:txBody>
          </p:sp>
          <p:sp>
            <p:nvSpPr>
              <p:cNvPr id="16454" name="Line 70"/>
              <p:cNvSpPr>
                <a:spLocks noChangeShapeType="1"/>
              </p:cNvSpPr>
              <p:nvPr/>
            </p:nvSpPr>
            <p:spPr bwMode="auto">
              <a:xfrm flipV="1">
                <a:off x="2592" y="62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1350"/>
              </a:p>
            </p:txBody>
          </p:sp>
        </p:grpSp>
        <p:sp>
          <p:nvSpPr>
            <p:cNvPr id="16469" name="Text Box 85"/>
            <p:cNvSpPr txBox="1">
              <a:spLocks noChangeArrowheads="1"/>
            </p:cNvSpPr>
            <p:nvPr/>
          </p:nvSpPr>
          <p:spPr bwMode="auto">
            <a:xfrm>
              <a:off x="1248" y="864"/>
              <a:ext cx="1104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E" sz="1350" b="1">
                  <a:latin typeface="Arial" panose="020B0604020202020204" pitchFamily="34" charset="0"/>
                </a:rPr>
                <a:t>Higher Education (University)</a:t>
              </a:r>
              <a:endParaRPr lang="en-GB" sz="1350" b="1">
                <a:latin typeface="Arial" panose="020B0604020202020204" pitchFamily="34" charset="0"/>
              </a:endParaRPr>
            </a:p>
          </p:txBody>
        </p:sp>
      </p:grpSp>
      <p:grpSp>
        <p:nvGrpSpPr>
          <p:cNvPr id="16486" name="Group 102"/>
          <p:cNvGrpSpPr>
            <a:grpSpLocks/>
          </p:cNvGrpSpPr>
          <p:nvPr/>
        </p:nvGrpSpPr>
        <p:grpSpPr bwMode="auto">
          <a:xfrm>
            <a:off x="4953000" y="1371600"/>
            <a:ext cx="2628900" cy="857250"/>
            <a:chOff x="1200" y="1152"/>
            <a:chExt cx="2208" cy="720"/>
          </a:xfrm>
        </p:grpSpPr>
        <p:sp>
          <p:nvSpPr>
            <p:cNvPr id="16452" name="Rectangle 68"/>
            <p:cNvSpPr>
              <a:spLocks noChangeArrowheads="1"/>
            </p:cNvSpPr>
            <p:nvPr/>
          </p:nvSpPr>
          <p:spPr bwMode="auto">
            <a:xfrm>
              <a:off x="1200" y="1488"/>
              <a:ext cx="1056" cy="384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16455" name="Line 71"/>
            <p:cNvSpPr>
              <a:spLocks noChangeShapeType="1"/>
            </p:cNvSpPr>
            <p:nvPr/>
          </p:nvSpPr>
          <p:spPr bwMode="auto">
            <a:xfrm flipV="1">
              <a:off x="2256" y="115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6470" name="Text Box 86"/>
            <p:cNvSpPr txBox="1">
              <a:spLocks noChangeArrowheads="1"/>
            </p:cNvSpPr>
            <p:nvPr/>
          </p:nvSpPr>
          <p:spPr bwMode="auto">
            <a:xfrm>
              <a:off x="2304" y="1248"/>
              <a:ext cx="1104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E" sz="1350" b="1">
                  <a:latin typeface="Arial" panose="020B0604020202020204" pitchFamily="34" charset="0"/>
                </a:rPr>
                <a:t>Further Education (College)</a:t>
              </a:r>
              <a:endParaRPr lang="en-GB" sz="1350" b="1">
                <a:latin typeface="Arial" panose="020B0604020202020204" pitchFamily="34" charset="0"/>
              </a:endParaRPr>
            </a:p>
          </p:txBody>
        </p:sp>
      </p:grpSp>
      <p:sp>
        <p:nvSpPr>
          <p:cNvPr id="16460" name="Text Box 76"/>
          <p:cNvSpPr txBox="1">
            <a:spLocks noChangeArrowheads="1"/>
          </p:cNvSpPr>
          <p:nvPr/>
        </p:nvSpPr>
        <p:spPr bwMode="auto">
          <a:xfrm>
            <a:off x="5467350" y="4922044"/>
            <a:ext cx="142875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1350" b="1" dirty="0">
                <a:latin typeface="Arial" panose="020B0604020202020204" pitchFamily="34" charset="0"/>
              </a:rPr>
              <a:t>EARLY YEARS</a:t>
            </a:r>
            <a:endParaRPr lang="en-GB" sz="1350" b="1" dirty="0">
              <a:latin typeface="Arial" panose="020B0604020202020204" pitchFamily="34" charset="0"/>
            </a:endParaRPr>
          </a:p>
        </p:txBody>
      </p:sp>
      <p:grpSp>
        <p:nvGrpSpPr>
          <p:cNvPr id="16489" name="Group 105"/>
          <p:cNvGrpSpPr>
            <a:grpSpLocks/>
          </p:cNvGrpSpPr>
          <p:nvPr/>
        </p:nvGrpSpPr>
        <p:grpSpPr bwMode="auto">
          <a:xfrm>
            <a:off x="4953000" y="3378995"/>
            <a:ext cx="3684984" cy="1396603"/>
            <a:chOff x="1200" y="2832"/>
            <a:chExt cx="3095" cy="1173"/>
          </a:xfrm>
        </p:grpSpPr>
        <p:grpSp>
          <p:nvGrpSpPr>
            <p:cNvPr id="16482" name="Group 98"/>
            <p:cNvGrpSpPr>
              <a:grpSpLocks/>
            </p:cNvGrpSpPr>
            <p:nvPr/>
          </p:nvGrpSpPr>
          <p:grpSpPr bwMode="auto">
            <a:xfrm>
              <a:off x="1200" y="2832"/>
              <a:ext cx="2016" cy="1152"/>
              <a:chOff x="1200" y="2832"/>
              <a:chExt cx="2016" cy="1152"/>
            </a:xfrm>
          </p:grpSpPr>
          <p:sp>
            <p:nvSpPr>
              <p:cNvPr id="16450" name="Rectangle 66" descr="50%"/>
              <p:cNvSpPr>
                <a:spLocks noChangeArrowheads="1"/>
              </p:cNvSpPr>
              <p:nvPr/>
            </p:nvSpPr>
            <p:spPr bwMode="auto">
              <a:xfrm>
                <a:off x="1200" y="2832"/>
                <a:ext cx="2016" cy="1152"/>
              </a:xfrm>
              <a:prstGeom prst="rect">
                <a:avLst/>
              </a:prstGeom>
              <a:pattFill prst="pct50">
                <a:fgClr>
                  <a:srgbClr val="FF66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sp>
            <p:nvSpPr>
              <p:cNvPr id="16462" name="Text Box 78" descr="50%"/>
              <p:cNvSpPr txBox="1">
                <a:spLocks noChangeArrowheads="1"/>
              </p:cNvSpPr>
              <p:nvPr/>
            </p:nvSpPr>
            <p:spPr bwMode="auto">
              <a:xfrm>
                <a:off x="1680" y="3216"/>
                <a:ext cx="1104" cy="310"/>
              </a:xfrm>
              <a:prstGeom prst="rect">
                <a:avLst/>
              </a:prstGeom>
              <a:pattFill prst="pct50">
                <a:fgClr>
                  <a:srgbClr val="FF6600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IE" b="1" dirty="0">
                    <a:latin typeface="Arial" panose="020B0604020202020204" pitchFamily="34" charset="0"/>
                  </a:rPr>
                  <a:t>PRIMARY</a:t>
                </a:r>
                <a:endParaRPr lang="en-GB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6472" name="Line 88"/>
            <p:cNvSpPr>
              <a:spLocks noChangeShapeType="1"/>
            </p:cNvSpPr>
            <p:nvPr/>
          </p:nvSpPr>
          <p:spPr bwMode="auto">
            <a:xfrm>
              <a:off x="2976" y="3984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6474" name="Text Box 90"/>
            <p:cNvSpPr txBox="1">
              <a:spLocks noChangeArrowheads="1"/>
            </p:cNvSpPr>
            <p:nvPr/>
          </p:nvSpPr>
          <p:spPr bwMode="auto">
            <a:xfrm>
              <a:off x="3216" y="3462"/>
              <a:ext cx="1079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E" sz="1200" b="1" dirty="0">
                  <a:latin typeface="Arial" panose="020B0604020202020204" pitchFamily="34" charset="0"/>
                </a:rPr>
                <a:t>Compulsory Education starts</a:t>
              </a:r>
              <a:endParaRPr lang="en-GB" sz="12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6485" name="Group 101"/>
          <p:cNvGrpSpPr>
            <a:grpSpLocks/>
          </p:cNvGrpSpPr>
          <p:nvPr/>
        </p:nvGrpSpPr>
        <p:grpSpPr bwMode="auto">
          <a:xfrm>
            <a:off x="4953000" y="1744265"/>
            <a:ext cx="3770709" cy="1619250"/>
            <a:chOff x="1200" y="1472"/>
            <a:chExt cx="3167" cy="1360"/>
          </a:xfrm>
        </p:grpSpPr>
        <p:sp>
          <p:nvSpPr>
            <p:cNvPr id="16451" name="Rectangle 67"/>
            <p:cNvSpPr>
              <a:spLocks noChangeArrowheads="1"/>
            </p:cNvSpPr>
            <p:nvPr/>
          </p:nvSpPr>
          <p:spPr bwMode="auto">
            <a:xfrm>
              <a:off x="1200" y="1872"/>
              <a:ext cx="2016" cy="96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/>
            </a:p>
          </p:txBody>
        </p:sp>
        <p:sp>
          <p:nvSpPr>
            <p:cNvPr id="16471" name="Line 87"/>
            <p:cNvSpPr>
              <a:spLocks noChangeShapeType="1"/>
            </p:cNvSpPr>
            <p:nvPr/>
          </p:nvSpPr>
          <p:spPr bwMode="auto">
            <a:xfrm>
              <a:off x="2928" y="1872"/>
              <a:ext cx="288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350"/>
            </a:p>
          </p:txBody>
        </p:sp>
        <p:sp>
          <p:nvSpPr>
            <p:cNvPr id="16473" name="Text Box 89"/>
            <p:cNvSpPr txBox="1">
              <a:spLocks noChangeArrowheads="1"/>
            </p:cNvSpPr>
            <p:nvPr/>
          </p:nvSpPr>
          <p:spPr bwMode="auto">
            <a:xfrm>
              <a:off x="3240" y="1472"/>
              <a:ext cx="1127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E" sz="1200" b="1" dirty="0">
                  <a:latin typeface="Arial" panose="020B0604020202020204" pitchFamily="34" charset="0"/>
                </a:rPr>
                <a:t>Compulsory Education ends</a:t>
              </a:r>
              <a:endParaRPr lang="en-GB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16467" name="Text Box 83"/>
            <p:cNvSpPr txBox="1">
              <a:spLocks noChangeArrowheads="1"/>
            </p:cNvSpPr>
            <p:nvPr/>
          </p:nvSpPr>
          <p:spPr bwMode="auto">
            <a:xfrm>
              <a:off x="1536" y="2160"/>
              <a:ext cx="139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IE" b="1" dirty="0">
                  <a:latin typeface="Arial" panose="020B0604020202020204" pitchFamily="34" charset="0"/>
                </a:rPr>
                <a:t>SECONDARY</a:t>
              </a:r>
              <a:endParaRPr lang="en-GB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6476" name="Group 92"/>
          <p:cNvGrpSpPr>
            <a:grpSpLocks/>
          </p:cNvGrpSpPr>
          <p:nvPr/>
        </p:nvGrpSpPr>
        <p:grpSpPr bwMode="auto">
          <a:xfrm>
            <a:off x="4953000" y="3378994"/>
            <a:ext cx="2400300" cy="1371600"/>
            <a:chOff x="1392" y="2832"/>
            <a:chExt cx="2016" cy="1152"/>
          </a:xfrm>
        </p:grpSpPr>
        <p:grpSp>
          <p:nvGrpSpPr>
            <p:cNvPr id="16466" name="Group 82"/>
            <p:cNvGrpSpPr>
              <a:grpSpLocks/>
            </p:cNvGrpSpPr>
            <p:nvPr/>
          </p:nvGrpSpPr>
          <p:grpSpPr bwMode="auto">
            <a:xfrm>
              <a:off x="1392" y="3408"/>
              <a:ext cx="2016" cy="576"/>
              <a:chOff x="3552" y="3408"/>
              <a:chExt cx="2544" cy="576"/>
            </a:xfrm>
          </p:grpSpPr>
          <p:sp>
            <p:nvSpPr>
              <p:cNvPr id="16458" name="Rectangle 74" descr="Dark upward diagonal"/>
              <p:cNvSpPr>
                <a:spLocks noChangeArrowheads="1"/>
              </p:cNvSpPr>
              <p:nvPr/>
            </p:nvSpPr>
            <p:spPr bwMode="auto">
              <a:xfrm>
                <a:off x="3552" y="3408"/>
                <a:ext cx="2544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dkUpDiag">
                      <a:fgClr>
                        <a:srgbClr val="990033"/>
                      </a:fgClr>
                      <a:bgClr>
                        <a:schemeClr val="bg1"/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sp>
            <p:nvSpPr>
              <p:cNvPr id="16463" name="Text Box 79"/>
              <p:cNvSpPr txBox="1">
                <a:spLocks noChangeArrowheads="1"/>
              </p:cNvSpPr>
              <p:nvPr/>
            </p:nvSpPr>
            <p:spPr bwMode="auto">
              <a:xfrm>
                <a:off x="4117" y="3552"/>
                <a:ext cx="1536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IE" sz="1500" b="1" dirty="0">
                    <a:latin typeface="Arial" panose="020B0604020202020204" pitchFamily="34" charset="0"/>
                  </a:rPr>
                  <a:t>INFANTS</a:t>
                </a:r>
                <a:endParaRPr lang="en-GB" sz="1500" b="1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465" name="Group 81"/>
            <p:cNvGrpSpPr>
              <a:grpSpLocks/>
            </p:cNvGrpSpPr>
            <p:nvPr/>
          </p:nvGrpSpPr>
          <p:grpSpPr bwMode="auto">
            <a:xfrm>
              <a:off x="1392" y="2832"/>
              <a:ext cx="2016" cy="576"/>
              <a:chOff x="1776" y="2400"/>
              <a:chExt cx="2544" cy="576"/>
            </a:xfrm>
          </p:grpSpPr>
          <p:sp>
            <p:nvSpPr>
              <p:cNvPr id="16456" name="Rectangle 72" descr="Dark downward diagonal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2544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pattFill prst="dkDnDiag">
                      <a:fgClr>
                        <a:srgbClr val="990033"/>
                      </a:fgClr>
                      <a:bgClr>
                        <a:schemeClr val="bg1"/>
                      </a:bgClr>
                    </a:patt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sp>
            <p:nvSpPr>
              <p:cNvPr id="16464" name="Text Box 80"/>
              <p:cNvSpPr txBox="1">
                <a:spLocks noChangeArrowheads="1"/>
              </p:cNvSpPr>
              <p:nvPr/>
            </p:nvSpPr>
            <p:spPr bwMode="auto">
              <a:xfrm>
                <a:off x="2304" y="2592"/>
                <a:ext cx="1536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IE" sz="1500" b="1">
                    <a:latin typeface="Arial" panose="020B0604020202020204" pitchFamily="34" charset="0"/>
                  </a:rPr>
                  <a:t>JUNIOR</a:t>
                </a:r>
                <a:endParaRPr lang="en-GB" sz="1500" b="1"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562601"/>
            <a:ext cx="1910534" cy="92121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353300" y="1792680"/>
            <a:ext cx="134183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353300" y="4757737"/>
            <a:ext cx="0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353300" y="5200650"/>
            <a:ext cx="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6387" idx="1"/>
          </p:cNvCxnSpPr>
          <p:nvPr/>
        </p:nvCxnSpPr>
        <p:spPr>
          <a:xfrm>
            <a:off x="4953001" y="5886450"/>
            <a:ext cx="24288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0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153150" y="857251"/>
            <a:ext cx="2114550" cy="10964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2175" b="1">
                <a:latin typeface="Arial" panose="020B0604020202020204" pitchFamily="34" charset="0"/>
              </a:rPr>
              <a:t>THE NATIONAL CURRICULUM</a:t>
            </a:r>
            <a:endParaRPr lang="en-GB" sz="2175" b="1">
              <a:latin typeface="Arial" panose="020B0604020202020204" pitchFamily="34" charset="0"/>
            </a:endParaRP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4953000" y="85725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4953000" y="588645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4781550" y="5657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4781550" y="5429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5010150" y="58864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>
            <a:off x="4781550" y="5200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H="1">
            <a:off x="4781550" y="4972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4667250" y="4743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H="1">
            <a:off x="4781550" y="4514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>
            <a:off x="4781550" y="4286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>
            <a:off x="4781550" y="4057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 flipH="1">
            <a:off x="4781550" y="3829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 flipH="1">
            <a:off x="4667250" y="3600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 flipH="1">
            <a:off x="4781550" y="3371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 flipH="1">
            <a:off x="4781550" y="3143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 flipH="1">
            <a:off x="4781550" y="2914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 flipH="1">
            <a:off x="4781550" y="2686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 flipH="1">
            <a:off x="4667250" y="2457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63" name="Line 23"/>
          <p:cNvSpPr>
            <a:spLocks noChangeShapeType="1"/>
          </p:cNvSpPr>
          <p:nvPr/>
        </p:nvSpPr>
        <p:spPr bwMode="auto">
          <a:xfrm flipH="1">
            <a:off x="4781550" y="2228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 flipH="1">
            <a:off x="4781550" y="20002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 flipH="1">
            <a:off x="4781550" y="17716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66" name="Line 26"/>
          <p:cNvSpPr>
            <a:spLocks noChangeShapeType="1"/>
          </p:cNvSpPr>
          <p:nvPr/>
        </p:nvSpPr>
        <p:spPr bwMode="auto">
          <a:xfrm flipH="1">
            <a:off x="4781550" y="15430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67" name="Line 27"/>
          <p:cNvSpPr>
            <a:spLocks noChangeShapeType="1"/>
          </p:cNvSpPr>
          <p:nvPr/>
        </p:nvSpPr>
        <p:spPr bwMode="auto">
          <a:xfrm flipH="1">
            <a:off x="4667250" y="1314450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4381500" y="800101"/>
            <a:ext cx="857250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 b="1">
                <a:latin typeface="Arial" panose="020B0604020202020204" pitchFamily="34" charset="0"/>
              </a:rPr>
              <a:t>AGE</a:t>
            </a:r>
          </a:p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20</a:t>
            </a:r>
          </a:p>
          <a:p>
            <a:pPr>
              <a:spcBef>
                <a:spcPct val="50000"/>
              </a:spcBef>
            </a:pPr>
            <a:endParaRPr lang="en-IE" sz="1500">
              <a:latin typeface="Arial" panose="020B0604020202020204" pitchFamily="34" charset="0"/>
            </a:endParaRPr>
          </a:p>
        </p:txBody>
      </p:sp>
      <p:sp>
        <p:nvSpPr>
          <p:cNvPr id="10269" name="Text Box 29"/>
          <p:cNvSpPr txBox="1">
            <a:spLocks noChangeArrowheads="1"/>
          </p:cNvSpPr>
          <p:nvPr/>
        </p:nvSpPr>
        <p:spPr bwMode="auto">
          <a:xfrm>
            <a:off x="4381500" y="2286000"/>
            <a:ext cx="4572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15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4438650" y="4572000"/>
            <a:ext cx="3429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5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4381500" y="3429000"/>
            <a:ext cx="4572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10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4438650" y="5657850"/>
            <a:ext cx="34290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500">
                <a:latin typeface="Arial" panose="020B0604020202020204" pitchFamily="34" charset="0"/>
              </a:rPr>
              <a:t>0</a:t>
            </a:r>
            <a:endParaRPr lang="en-GB" sz="1500">
              <a:latin typeface="Arial" panose="020B0604020202020204" pitchFamily="34" charset="0"/>
            </a:endParaRPr>
          </a:p>
        </p:txBody>
      </p:sp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3752850" y="800100"/>
            <a:ext cx="6858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 b="1">
                <a:latin typeface="Arial" panose="020B0604020202020204" pitchFamily="34" charset="0"/>
              </a:rPr>
              <a:t>YEAR</a:t>
            </a:r>
            <a:endParaRPr lang="en-GB" sz="1350" b="1">
              <a:latin typeface="Arial" panose="020B0604020202020204" pitchFamily="34" charset="0"/>
            </a:endParaRP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3924300" y="44577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3924300" y="42862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2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3924300" y="40576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3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78" name="Text Box 38"/>
          <p:cNvSpPr txBox="1">
            <a:spLocks noChangeArrowheads="1"/>
          </p:cNvSpPr>
          <p:nvPr/>
        </p:nvSpPr>
        <p:spPr bwMode="auto">
          <a:xfrm>
            <a:off x="3924300" y="38290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4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3924300" y="36004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5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3924300" y="33718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6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81" name="Text Box 41"/>
          <p:cNvSpPr txBox="1">
            <a:spLocks noChangeArrowheads="1"/>
          </p:cNvSpPr>
          <p:nvPr/>
        </p:nvSpPr>
        <p:spPr bwMode="auto">
          <a:xfrm>
            <a:off x="3924300" y="31432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7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82" name="Text Box 42"/>
          <p:cNvSpPr txBox="1">
            <a:spLocks noChangeArrowheads="1"/>
          </p:cNvSpPr>
          <p:nvPr/>
        </p:nvSpPr>
        <p:spPr bwMode="auto">
          <a:xfrm>
            <a:off x="3924300" y="29146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8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83" name="Text Box 43"/>
          <p:cNvSpPr txBox="1">
            <a:spLocks noChangeArrowheads="1"/>
          </p:cNvSpPr>
          <p:nvPr/>
        </p:nvSpPr>
        <p:spPr bwMode="auto">
          <a:xfrm>
            <a:off x="3924300" y="268605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9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84" name="Text Box 44"/>
          <p:cNvSpPr txBox="1">
            <a:spLocks noChangeArrowheads="1"/>
          </p:cNvSpPr>
          <p:nvPr/>
        </p:nvSpPr>
        <p:spPr bwMode="auto">
          <a:xfrm>
            <a:off x="3867150" y="24574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10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85" name="Text Box 45"/>
          <p:cNvSpPr txBox="1">
            <a:spLocks noChangeArrowheads="1"/>
          </p:cNvSpPr>
          <p:nvPr/>
        </p:nvSpPr>
        <p:spPr bwMode="auto">
          <a:xfrm>
            <a:off x="3867150" y="22288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11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86" name="Text Box 46"/>
          <p:cNvSpPr txBox="1">
            <a:spLocks noChangeArrowheads="1"/>
          </p:cNvSpPr>
          <p:nvPr/>
        </p:nvSpPr>
        <p:spPr bwMode="auto">
          <a:xfrm>
            <a:off x="3867150" y="20002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12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87" name="Text Box 47"/>
          <p:cNvSpPr txBox="1">
            <a:spLocks noChangeArrowheads="1"/>
          </p:cNvSpPr>
          <p:nvPr/>
        </p:nvSpPr>
        <p:spPr bwMode="auto">
          <a:xfrm>
            <a:off x="3867150" y="1771650"/>
            <a:ext cx="4000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>
                <a:latin typeface="Arial" panose="020B0604020202020204" pitchFamily="34" charset="0"/>
              </a:rPr>
              <a:t>13</a:t>
            </a:r>
            <a:endParaRPr lang="en-GB" sz="1350">
              <a:latin typeface="Arial" panose="020B0604020202020204" pitchFamily="34" charset="0"/>
            </a:endParaRPr>
          </a:p>
        </p:txBody>
      </p:sp>
      <p:sp>
        <p:nvSpPr>
          <p:cNvPr id="10288" name="Line 48"/>
          <p:cNvSpPr>
            <a:spLocks noChangeShapeType="1"/>
          </p:cNvSpPr>
          <p:nvPr/>
        </p:nvSpPr>
        <p:spPr bwMode="auto">
          <a:xfrm rot="10800000">
            <a:off x="5181600" y="2228850"/>
            <a:ext cx="971550" cy="11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89" name="Line 49"/>
          <p:cNvSpPr>
            <a:spLocks noChangeShapeType="1"/>
          </p:cNvSpPr>
          <p:nvPr/>
        </p:nvSpPr>
        <p:spPr bwMode="auto">
          <a:xfrm rot="10800000">
            <a:off x="5181600" y="4743450"/>
            <a:ext cx="971550" cy="11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90" name="Line 50"/>
          <p:cNvSpPr>
            <a:spLocks noChangeShapeType="1"/>
          </p:cNvSpPr>
          <p:nvPr/>
        </p:nvSpPr>
        <p:spPr bwMode="auto">
          <a:xfrm rot="10800000">
            <a:off x="5181600" y="4286250"/>
            <a:ext cx="971550" cy="11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91" name="Line 51"/>
          <p:cNvSpPr>
            <a:spLocks noChangeShapeType="1"/>
          </p:cNvSpPr>
          <p:nvPr/>
        </p:nvSpPr>
        <p:spPr bwMode="auto">
          <a:xfrm rot="10800000">
            <a:off x="5181600" y="3371850"/>
            <a:ext cx="971550" cy="11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92" name="Line 52"/>
          <p:cNvSpPr>
            <a:spLocks noChangeShapeType="1"/>
          </p:cNvSpPr>
          <p:nvPr/>
        </p:nvSpPr>
        <p:spPr bwMode="auto">
          <a:xfrm rot="10800000">
            <a:off x="5181600" y="2686050"/>
            <a:ext cx="971550" cy="11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293" name="Text Box 53"/>
          <p:cNvSpPr txBox="1">
            <a:spLocks noChangeArrowheads="1"/>
          </p:cNvSpPr>
          <p:nvPr/>
        </p:nvSpPr>
        <p:spPr bwMode="auto">
          <a:xfrm>
            <a:off x="5124450" y="2286001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200" b="1" i="1">
                <a:latin typeface="Arial" panose="020B0604020202020204" pitchFamily="34" charset="0"/>
              </a:rPr>
              <a:t>KEY STAGE 4</a:t>
            </a:r>
            <a:endParaRPr lang="en-GB" sz="1200" b="1" i="1">
              <a:latin typeface="Arial" panose="020B0604020202020204" pitchFamily="34" charset="0"/>
            </a:endParaRPr>
          </a:p>
        </p:txBody>
      </p:sp>
      <p:sp>
        <p:nvSpPr>
          <p:cNvPr id="10294" name="Text Box 54"/>
          <p:cNvSpPr txBox="1">
            <a:spLocks noChangeArrowheads="1"/>
          </p:cNvSpPr>
          <p:nvPr/>
        </p:nvSpPr>
        <p:spPr bwMode="auto">
          <a:xfrm>
            <a:off x="5124450" y="2914651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200" b="1" i="1">
                <a:latin typeface="Arial" panose="020B0604020202020204" pitchFamily="34" charset="0"/>
              </a:rPr>
              <a:t>KEY STAGE 3</a:t>
            </a:r>
            <a:endParaRPr lang="en-GB" sz="1200" b="1" i="1">
              <a:latin typeface="Arial" panose="020B0604020202020204" pitchFamily="34" charset="0"/>
            </a:endParaRPr>
          </a:p>
        </p:txBody>
      </p:sp>
      <p:sp>
        <p:nvSpPr>
          <p:cNvPr id="10295" name="Text Box 55"/>
          <p:cNvSpPr txBox="1">
            <a:spLocks noChangeArrowheads="1"/>
          </p:cNvSpPr>
          <p:nvPr/>
        </p:nvSpPr>
        <p:spPr bwMode="auto">
          <a:xfrm>
            <a:off x="5124450" y="3657601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200" b="1" i="1">
                <a:latin typeface="Arial" panose="020B0604020202020204" pitchFamily="34" charset="0"/>
              </a:rPr>
              <a:t>KEY STAGE 2</a:t>
            </a:r>
            <a:endParaRPr lang="en-GB" sz="1200" b="1" i="1">
              <a:latin typeface="Arial" panose="020B0604020202020204" pitchFamily="34" charset="0"/>
            </a:endParaRPr>
          </a:p>
        </p:txBody>
      </p:sp>
      <p:sp>
        <p:nvSpPr>
          <p:cNvPr id="10296" name="Text Box 56"/>
          <p:cNvSpPr txBox="1">
            <a:spLocks noChangeArrowheads="1"/>
          </p:cNvSpPr>
          <p:nvPr/>
        </p:nvSpPr>
        <p:spPr bwMode="auto">
          <a:xfrm>
            <a:off x="5181600" y="4400551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200" b="1" i="1">
                <a:latin typeface="Arial" panose="020B0604020202020204" pitchFamily="34" charset="0"/>
              </a:rPr>
              <a:t>KEY STAGE 1</a:t>
            </a:r>
            <a:endParaRPr lang="en-GB" sz="1200" b="1" i="1">
              <a:latin typeface="Arial" panose="020B0604020202020204" pitchFamily="34" charset="0"/>
            </a:endParaRPr>
          </a:p>
        </p:txBody>
      </p:sp>
      <p:sp>
        <p:nvSpPr>
          <p:cNvPr id="10297" name="Text Box 57"/>
          <p:cNvSpPr txBox="1">
            <a:spLocks noChangeArrowheads="1"/>
          </p:cNvSpPr>
          <p:nvPr/>
        </p:nvSpPr>
        <p:spPr bwMode="auto">
          <a:xfrm>
            <a:off x="6153150" y="2114551"/>
            <a:ext cx="9715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200">
                <a:latin typeface="Arial" panose="020B0604020202020204" pitchFamily="34" charset="0"/>
              </a:rPr>
              <a:t>AGE 16</a:t>
            </a:r>
            <a:endParaRPr lang="en-GB" sz="1200">
              <a:latin typeface="Arial" panose="020B0604020202020204" pitchFamily="34" charset="0"/>
            </a:endParaRPr>
          </a:p>
        </p:txBody>
      </p:sp>
      <p:sp>
        <p:nvSpPr>
          <p:cNvPr id="10298" name="Text Box 58"/>
          <p:cNvSpPr txBox="1">
            <a:spLocks noChangeArrowheads="1"/>
          </p:cNvSpPr>
          <p:nvPr/>
        </p:nvSpPr>
        <p:spPr bwMode="auto">
          <a:xfrm>
            <a:off x="6210300" y="2571751"/>
            <a:ext cx="9715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200">
                <a:latin typeface="Arial" panose="020B0604020202020204" pitchFamily="34" charset="0"/>
              </a:rPr>
              <a:t>AGE 14</a:t>
            </a:r>
            <a:endParaRPr lang="en-GB" sz="1200">
              <a:latin typeface="Arial" panose="020B0604020202020204" pitchFamily="34" charset="0"/>
            </a:endParaRPr>
          </a:p>
        </p:txBody>
      </p:sp>
      <p:sp>
        <p:nvSpPr>
          <p:cNvPr id="10299" name="Text Box 59"/>
          <p:cNvSpPr txBox="1">
            <a:spLocks noChangeArrowheads="1"/>
          </p:cNvSpPr>
          <p:nvPr/>
        </p:nvSpPr>
        <p:spPr bwMode="auto">
          <a:xfrm>
            <a:off x="6210300" y="3257551"/>
            <a:ext cx="9715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200">
                <a:latin typeface="Arial" panose="020B0604020202020204" pitchFamily="34" charset="0"/>
              </a:rPr>
              <a:t>AGE 11</a:t>
            </a:r>
            <a:endParaRPr lang="en-GB" sz="1200">
              <a:latin typeface="Arial" panose="020B0604020202020204" pitchFamily="34" charset="0"/>
            </a:endParaRPr>
          </a:p>
        </p:txBody>
      </p:sp>
      <p:sp>
        <p:nvSpPr>
          <p:cNvPr id="10300" name="Text Box 60"/>
          <p:cNvSpPr txBox="1">
            <a:spLocks noChangeArrowheads="1"/>
          </p:cNvSpPr>
          <p:nvPr/>
        </p:nvSpPr>
        <p:spPr bwMode="auto">
          <a:xfrm>
            <a:off x="6210300" y="4114801"/>
            <a:ext cx="9715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200">
                <a:latin typeface="Arial" panose="020B0604020202020204" pitchFamily="34" charset="0"/>
              </a:rPr>
              <a:t>AGE 7</a:t>
            </a:r>
            <a:endParaRPr lang="en-GB" sz="1200">
              <a:latin typeface="Arial" panose="020B0604020202020204" pitchFamily="34" charset="0"/>
            </a:endParaRPr>
          </a:p>
        </p:txBody>
      </p:sp>
      <p:sp>
        <p:nvSpPr>
          <p:cNvPr id="10301" name="Text Box 61"/>
          <p:cNvSpPr txBox="1">
            <a:spLocks noChangeArrowheads="1"/>
          </p:cNvSpPr>
          <p:nvPr/>
        </p:nvSpPr>
        <p:spPr bwMode="auto">
          <a:xfrm>
            <a:off x="6210300" y="4629151"/>
            <a:ext cx="9715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200">
                <a:latin typeface="Arial" panose="020B0604020202020204" pitchFamily="34" charset="0"/>
              </a:rPr>
              <a:t>AGE 5</a:t>
            </a:r>
            <a:endParaRPr lang="en-GB" sz="1200">
              <a:latin typeface="Arial" panose="020B0604020202020204" pitchFamily="34" charset="0"/>
            </a:endParaRPr>
          </a:p>
        </p:txBody>
      </p:sp>
      <p:sp>
        <p:nvSpPr>
          <p:cNvPr id="10302" name="Line 62"/>
          <p:cNvSpPr>
            <a:spLocks noChangeShapeType="1"/>
          </p:cNvSpPr>
          <p:nvPr/>
        </p:nvSpPr>
        <p:spPr bwMode="auto">
          <a:xfrm>
            <a:off x="7010400" y="222885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303" name="Line 63"/>
          <p:cNvSpPr>
            <a:spLocks noChangeShapeType="1"/>
          </p:cNvSpPr>
          <p:nvPr/>
        </p:nvSpPr>
        <p:spPr bwMode="auto">
          <a:xfrm flipH="1">
            <a:off x="6838950" y="22288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304" name="Line 64"/>
          <p:cNvSpPr>
            <a:spLocks noChangeShapeType="1"/>
          </p:cNvSpPr>
          <p:nvPr/>
        </p:nvSpPr>
        <p:spPr bwMode="auto">
          <a:xfrm flipH="1">
            <a:off x="6838950" y="47434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305" name="Line 65"/>
          <p:cNvSpPr>
            <a:spLocks noChangeShapeType="1"/>
          </p:cNvSpPr>
          <p:nvPr/>
        </p:nvSpPr>
        <p:spPr bwMode="auto">
          <a:xfrm flipH="1">
            <a:off x="7010400" y="342900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350"/>
          </a:p>
        </p:txBody>
      </p:sp>
      <p:sp>
        <p:nvSpPr>
          <p:cNvPr id="10306" name="Text Box 66"/>
          <p:cNvSpPr txBox="1">
            <a:spLocks noChangeArrowheads="1"/>
          </p:cNvSpPr>
          <p:nvPr/>
        </p:nvSpPr>
        <p:spPr bwMode="auto">
          <a:xfrm>
            <a:off x="7181850" y="3143250"/>
            <a:ext cx="114300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350" b="1">
                <a:latin typeface="Arial" panose="020B0604020202020204" pitchFamily="34" charset="0"/>
              </a:rPr>
              <a:t>National Curriculum Key Stages</a:t>
            </a:r>
            <a:endParaRPr lang="en-GB" sz="1350" b="1">
              <a:latin typeface="Arial" panose="020B0604020202020204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562601"/>
            <a:ext cx="1910534" cy="92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253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74826" y="1819696"/>
          <a:ext cx="10515600" cy="35157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Key stage 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Key stage 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Key stage 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Key stage 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5-7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7-11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11-14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14-16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Year groups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1-2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3-6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7-9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10-11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  <a:r>
                        <a:rPr lang="en-GB" sz="12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SUBJECTS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English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Mathematics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Science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FOUNDATION SUBJECTS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Art and design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Citizenship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Computing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Design and technology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Languages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Geography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History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Music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Physical education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✓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857999"/>
            <a:ext cx="2235740" cy="2821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 flipV="1">
            <a:off x="11353799" y="6721475"/>
            <a:ext cx="222115" cy="1365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6000" b="1" dirty="0">
                <a:latin typeface="+mn-lt"/>
              </a:rPr>
              <a:t>The National Curriculum - 1</a:t>
            </a:r>
          </a:p>
        </p:txBody>
      </p:sp>
      <p:pic>
        <p:nvPicPr>
          <p:cNvPr id="7" name="Content Placeholder 5" descr="MerganserLogo_FINAL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895" y="5743286"/>
            <a:ext cx="2518756" cy="12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154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46430" y="2196915"/>
          <a:ext cx="10515600" cy="33981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91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Key stage 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Key stage 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Key stage 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Key stage 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1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Age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5-7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7-11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11-14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14-16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1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Year groups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1-2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3-6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7-9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10-11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1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Religious education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Sex and relationship education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✓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✓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3577" y="1729212"/>
            <a:ext cx="102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RELIGIOUS EDUCATION AND SEX AND RELATIONSHIP EDUCATION</a:t>
            </a:r>
            <a:endParaRPr lang="en-GB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1122630" y="823865"/>
            <a:ext cx="1023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The National Curriculum - 2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18532" y="5551117"/>
            <a:ext cx="251786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419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Formative assessments (on-going).</a:t>
            </a:r>
          </a:p>
          <a:p>
            <a:r>
              <a:rPr lang="en-US" sz="2400" b="1" dirty="0"/>
              <a:t>Summative assessments:</a:t>
            </a:r>
          </a:p>
          <a:p>
            <a:pPr lvl="1"/>
            <a:r>
              <a:rPr lang="en-US" sz="2800" dirty="0"/>
              <a:t>Internal school examinations;</a:t>
            </a:r>
          </a:p>
          <a:p>
            <a:pPr lvl="1"/>
            <a:r>
              <a:rPr lang="en-US" sz="2800" dirty="0"/>
              <a:t>Reports to parents;</a:t>
            </a:r>
          </a:p>
          <a:p>
            <a:pPr lvl="1"/>
            <a:r>
              <a:rPr lang="en-US" sz="2800" dirty="0"/>
              <a:t>End of Key Stage Teacher Assessments (KS1 and KS2);</a:t>
            </a:r>
          </a:p>
          <a:p>
            <a:pPr lvl="1"/>
            <a:r>
              <a:rPr lang="en-US" sz="2800" dirty="0"/>
              <a:t>Standard Attainment Tests (SATs)  at the end of Key Stages 2 and 3.</a:t>
            </a:r>
          </a:p>
          <a:p>
            <a:r>
              <a:rPr lang="en-US" sz="2400" b="1" dirty="0"/>
              <a:t>GCSEs at the end of Key Stage 4.</a:t>
            </a:r>
          </a:p>
          <a:p>
            <a:r>
              <a:rPr lang="en-US" sz="2400" b="1" dirty="0"/>
              <a:t>A Levels - AS and A2 Examinations (16+)</a:t>
            </a:r>
          </a:p>
          <a:p>
            <a:r>
              <a:rPr lang="en-US" sz="2400" b="1" dirty="0"/>
              <a:t>Baccalaureate/Vocational Courses.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+mn-lt"/>
              </a:rPr>
              <a:t>Assessment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5" descr="MerganserLogo_FINAL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70" y="5104735"/>
            <a:ext cx="2518756" cy="12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59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/>
              <a:t>Documentation and School Self-Evaluation</a:t>
            </a:r>
          </a:p>
          <a:p>
            <a:r>
              <a:rPr lang="en-GB" sz="4000" dirty="0"/>
              <a:t>School Governors – A Critical Friend?</a:t>
            </a:r>
          </a:p>
          <a:p>
            <a:r>
              <a:rPr lang="en-GB" sz="4000" dirty="0"/>
              <a:t>Ofsted inspections</a:t>
            </a:r>
          </a:p>
          <a:p>
            <a:r>
              <a:rPr lang="en-GB" sz="4000" dirty="0"/>
              <a:t>Her Majesty’s Inspectorate (HMIs)</a:t>
            </a:r>
          </a:p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6000" b="1" dirty="0">
                <a:latin typeface="+mn-lt"/>
              </a:rPr>
              <a:t>Public Accountability</a:t>
            </a:r>
            <a:endParaRPr lang="en-GB" dirty="0"/>
          </a:p>
        </p:txBody>
      </p:sp>
      <p:pic>
        <p:nvPicPr>
          <p:cNvPr id="7" name="Content Placeholder 5" descr="MerganserLogo_FINAL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70" y="5104735"/>
            <a:ext cx="2518756" cy="12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AB3E0-8A37-4CB6-87FD-EFEE983F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model</a:t>
            </a:r>
          </a:p>
        </p:txBody>
      </p:sp>
      <p:pic>
        <p:nvPicPr>
          <p:cNvPr id="5" name="Zástupný obsah 4" descr="Obsah obrázku stůl, interiér, vsedě, pracovní stůl&#10;&#10;Popis byl vytvořen automaticky">
            <a:extLst>
              <a:ext uri="{FF2B5EF4-FFF2-40B4-BE49-F238E27FC236}">
                <a16:creationId xmlns:a16="http://schemas.microsoft.com/office/drawing/2014/main" id="{F49DBD44-11CF-47F4-84A7-669C2784E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09" y="1825625"/>
            <a:ext cx="5803381" cy="4351338"/>
          </a:xfrm>
        </p:spPr>
      </p:pic>
    </p:spTree>
    <p:extLst>
      <p:ext uri="{BB962C8B-B14F-4D97-AF65-F5344CB8AC3E}">
        <p14:creationId xmlns:p14="http://schemas.microsoft.com/office/powerpoint/2010/main" val="3309288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The achievement of pupils at school</a:t>
            </a:r>
          </a:p>
          <a:p>
            <a:r>
              <a:rPr lang="en-GB" sz="3200" dirty="0"/>
              <a:t>The quality of teaching in the school</a:t>
            </a:r>
          </a:p>
          <a:p>
            <a:r>
              <a:rPr lang="en-GB" sz="3200" dirty="0"/>
              <a:t>The behaviour and safety of pupils at school</a:t>
            </a:r>
          </a:p>
          <a:p>
            <a:r>
              <a:rPr lang="en-GB" sz="3200" dirty="0"/>
              <a:t>The quality of leadership in, and management of, the school</a:t>
            </a:r>
          </a:p>
          <a:p>
            <a:r>
              <a:rPr lang="en-GB" sz="3200" dirty="0"/>
              <a:t>Spiritual, moral, social and cultural development in the school</a:t>
            </a:r>
          </a:p>
          <a:p>
            <a:r>
              <a:rPr lang="en-GB" sz="3200" dirty="0"/>
              <a:t>The extent to which the school meets SEN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V="1">
            <a:off x="10447506" y="6858000"/>
            <a:ext cx="867384" cy="4571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6000" b="1" dirty="0">
                <a:latin typeface="+mn-lt"/>
              </a:rPr>
              <a:t>School Inspection – Ofsted</a:t>
            </a:r>
          </a:p>
        </p:txBody>
      </p:sp>
      <p:pic>
        <p:nvPicPr>
          <p:cNvPr id="7" name="Content Placeholder 5" descr="MerganserLogo_FINAL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70" y="5104735"/>
            <a:ext cx="2518756" cy="12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latin typeface="+mn-lt"/>
              </a:rPr>
              <a:t>Ofsted – The Grades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Outstanding</a:t>
            </a:r>
          </a:p>
          <a:p>
            <a:r>
              <a:rPr lang="en-GB" sz="4000" dirty="0"/>
              <a:t>Good</a:t>
            </a:r>
          </a:p>
          <a:p>
            <a:r>
              <a:rPr lang="en-GB" sz="4000" dirty="0"/>
              <a:t>Requires Improvement</a:t>
            </a:r>
          </a:p>
          <a:p>
            <a:r>
              <a:rPr lang="en-GB" sz="4000" dirty="0"/>
              <a:t>Requires Special Measures</a:t>
            </a:r>
          </a:p>
          <a:p>
            <a:r>
              <a:rPr lang="en-GB" sz="4000" dirty="0"/>
              <a:t>See 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</a:rPr>
              <a:t>www.ofsted.gov.uk</a:t>
            </a:r>
          </a:p>
        </p:txBody>
      </p:sp>
      <p:pic>
        <p:nvPicPr>
          <p:cNvPr id="4" name="Content Placeholder 5" descr="MerganserLogo_FINAL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70" y="5104735"/>
            <a:ext cx="2518756" cy="12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5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Impact of Structural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u="sng" dirty="0"/>
              <a:t>University College London Study (July 2018)</a:t>
            </a:r>
            <a:endParaRPr lang="en-US" dirty="0"/>
          </a:p>
          <a:p>
            <a:r>
              <a:rPr lang="en-US" dirty="0"/>
              <a:t>Examined Ofsted data for 10 years, statistical analysis of MATs, 47 detailed school case studies, survey of 700 school leaders</a:t>
            </a:r>
          </a:p>
          <a:p>
            <a:r>
              <a:rPr lang="en-US" dirty="0"/>
              <a:t>State remains in control, despite “giving more autonomy”</a:t>
            </a:r>
          </a:p>
          <a:p>
            <a:r>
              <a:rPr lang="en-US" dirty="0"/>
              <a:t>Better performing schools have admitted fewer poorer students</a:t>
            </a:r>
          </a:p>
          <a:p>
            <a:r>
              <a:rPr lang="en-US" dirty="0"/>
              <a:t>Lower status schools faced concentration of challenges</a:t>
            </a:r>
          </a:p>
          <a:p>
            <a:r>
              <a:rPr lang="en-US" dirty="0"/>
              <a:t>Two thirds of leaders said that inequalities between schools are becoming wider</a:t>
            </a:r>
          </a:p>
          <a:p>
            <a:r>
              <a:rPr lang="en-US" dirty="0"/>
              <a:t>Teacher recruitment becoming more difficult</a:t>
            </a:r>
          </a:p>
        </p:txBody>
      </p:sp>
      <p:pic>
        <p:nvPicPr>
          <p:cNvPr id="4" name="Content Placeholder 5" descr="MerganserLogo_FINALSMALL.jpg">
            <a:extLst>
              <a:ext uri="{FF2B5EF4-FFF2-40B4-BE49-F238E27FC236}">
                <a16:creationId xmlns:a16="http://schemas.microsoft.com/office/drawing/2014/main" id="{3EC92734-0DD0-4CAC-BE1B-E1940BC46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275" y="5361409"/>
            <a:ext cx="2518756" cy="12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5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Questions/Educational Issues.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Initial Teacher Education (ITE teacher training)</a:t>
            </a:r>
          </a:p>
          <a:p>
            <a:r>
              <a:rPr lang="en-GB" dirty="0"/>
              <a:t>Career Professional Development</a:t>
            </a:r>
          </a:p>
          <a:p>
            <a:r>
              <a:rPr lang="en-GB" dirty="0"/>
              <a:t>Behaviour management</a:t>
            </a:r>
          </a:p>
          <a:p>
            <a:r>
              <a:rPr lang="en-GB" dirty="0"/>
              <a:t>Differentiation techniques</a:t>
            </a:r>
          </a:p>
          <a:p>
            <a:r>
              <a:rPr lang="en-GB" dirty="0"/>
              <a:t>School self-evaluation</a:t>
            </a:r>
          </a:p>
          <a:p>
            <a:r>
              <a:rPr lang="en-GB" dirty="0"/>
              <a:t>OFSTED Inspections</a:t>
            </a:r>
          </a:p>
          <a:p>
            <a:r>
              <a:rPr lang="en-GB" dirty="0"/>
              <a:t>Are all subjects separate or linked by core themes?</a:t>
            </a:r>
          </a:p>
          <a:p>
            <a:r>
              <a:rPr lang="en-GB" dirty="0"/>
              <a:t>Pedagogical strategies for Maths and English teaching</a:t>
            </a:r>
          </a:p>
          <a:p>
            <a:r>
              <a:rPr lang="en-GB" dirty="0"/>
              <a:t>SEN pupil evaluation techniques and how to differentiate for pupils with SEN?</a:t>
            </a:r>
          </a:p>
          <a:p>
            <a:endParaRPr lang="en-GB" dirty="0"/>
          </a:p>
        </p:txBody>
      </p:sp>
      <p:pic>
        <p:nvPicPr>
          <p:cNvPr id="4" name="Picture 3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4353" y="5877273"/>
            <a:ext cx="1076325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Teacher Education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A Career Path</a:t>
            </a:r>
          </a:p>
        </p:txBody>
      </p:sp>
      <p:graphicFrame>
        <p:nvGraphicFramePr>
          <p:cNvPr id="1843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810794" y="2030413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Slide" r:id="rId3" imgW="4570415" imgH="3427327" progId="PowerPoint.Slide.12">
                  <p:embed/>
                </p:oleObj>
              </mc:Choice>
              <mc:Fallback>
                <p:oleObj name="Slide" r:id="rId3" imgW="4570415" imgH="3427327" progId="PowerPoint.Slide.12">
                  <p:embed/>
                  <p:pic>
                    <p:nvPicPr>
                      <p:cNvPr id="184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794" y="2030413"/>
                        <a:ext cx="4570413" cy="3427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image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64353" y="5877273"/>
            <a:ext cx="1076325" cy="52387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F45D-A20B-48E0-B2FB-3CC051E9A3DF}" type="datetime1">
              <a:rPr lang="en-GB" smtClean="0"/>
              <a:pPr/>
              <a:t>10/06/2020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7A12-F6DE-4CC5-A873-1E14DB0F5E07}" type="slidenum">
              <a:rPr lang="en-GB" smtClean="0"/>
              <a:pPr/>
              <a:t>64</a:t>
            </a:fld>
            <a:endParaRPr lang="en-GB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Initial Teacher Education – teacher training.</a:t>
            </a:r>
          </a:p>
          <a:p>
            <a:r>
              <a:rPr lang="en-GB" dirty="0"/>
              <a:t>Newly Qualified Teachers and Induction.</a:t>
            </a:r>
          </a:p>
          <a:p>
            <a:r>
              <a:rPr lang="en-GB" dirty="0"/>
              <a:t>Main Scale Teachers – 2</a:t>
            </a:r>
            <a:r>
              <a:rPr lang="en-GB" baseline="30000" dirty="0"/>
              <a:t>nd</a:t>
            </a:r>
            <a:r>
              <a:rPr lang="en-GB" dirty="0"/>
              <a:t> and 3rd year teachers</a:t>
            </a:r>
          </a:p>
          <a:p>
            <a:r>
              <a:rPr lang="en-GB" dirty="0"/>
              <a:t>Threshold – 4</a:t>
            </a:r>
            <a:r>
              <a:rPr lang="en-GB" baseline="30000" dirty="0"/>
              <a:t>th</a:t>
            </a:r>
            <a:r>
              <a:rPr lang="en-GB" dirty="0"/>
              <a:t>, 5</a:t>
            </a:r>
            <a:r>
              <a:rPr lang="en-GB" baseline="30000" dirty="0"/>
              <a:t>th</a:t>
            </a:r>
            <a:r>
              <a:rPr lang="en-GB" dirty="0"/>
              <a:t> and beyond years.</a:t>
            </a:r>
          </a:p>
          <a:p>
            <a:r>
              <a:rPr lang="en-GB" dirty="0"/>
              <a:t>Excellent Teachers.</a:t>
            </a:r>
          </a:p>
          <a:p>
            <a:r>
              <a:rPr lang="en-GB" dirty="0"/>
              <a:t>Advanced Skills Teachers.</a:t>
            </a:r>
          </a:p>
          <a:p>
            <a:r>
              <a:rPr lang="en-GB" dirty="0"/>
              <a:t>The School Leadership Team.</a:t>
            </a:r>
          </a:p>
          <a:p>
            <a:r>
              <a:rPr lang="en-GB" dirty="0"/>
              <a:t>National Standards for new and experienced Headteachers2</a:t>
            </a:r>
          </a:p>
          <a:p>
            <a:pPr>
              <a:buNone/>
            </a:pPr>
            <a:r>
              <a:rPr lang="en-GB" dirty="0"/>
              <a:t>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Teacher Education 2</a:t>
            </a: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Picture 5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4353" y="5805265"/>
            <a:ext cx="1076325" cy="52387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B238E-6B3C-48A6-975C-A55E076167EA}" type="datetime1">
              <a:rPr lang="en-GB" smtClean="0"/>
              <a:pPr/>
              <a:t>10/06/2020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7A12-F6DE-4CC5-A873-1E14DB0F5E07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National Teaching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Set high expectations which can inspire, challenge and motivate pupils.</a:t>
            </a:r>
          </a:p>
          <a:p>
            <a:r>
              <a:rPr lang="en-GB" dirty="0"/>
              <a:t>Promote good progress and outcomes for pupils.</a:t>
            </a:r>
          </a:p>
          <a:p>
            <a:r>
              <a:rPr lang="en-GB" dirty="0"/>
              <a:t>Demonstrate good subject and curriculum knowledge.</a:t>
            </a:r>
          </a:p>
          <a:p>
            <a:r>
              <a:rPr lang="en-GB" dirty="0"/>
              <a:t>Plan and teach well structured lessons.</a:t>
            </a:r>
          </a:p>
          <a:p>
            <a:r>
              <a:rPr lang="en-GB" dirty="0"/>
              <a:t>Make accurate and productive use of assessment.</a:t>
            </a:r>
          </a:p>
          <a:p>
            <a:r>
              <a:rPr lang="en-GB" dirty="0"/>
              <a:t>Manage behaviour effectively to ensure a good safe and learning environment.</a:t>
            </a:r>
          </a:p>
          <a:p>
            <a:r>
              <a:rPr lang="en-GB" dirty="0"/>
              <a:t>Fulfil wider professional responsibilities.</a:t>
            </a:r>
          </a:p>
          <a:p>
            <a:r>
              <a:rPr lang="en-GB" dirty="0"/>
              <a:t>Demonstrate consistently high standards of personal and professional conduct. </a:t>
            </a:r>
          </a:p>
        </p:txBody>
      </p:sp>
      <p:pic>
        <p:nvPicPr>
          <p:cNvPr id="4" name="Picture 3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4353" y="5805265"/>
            <a:ext cx="1076325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Teacher Training (ITT)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b="1" dirty="0"/>
              <a:t>Training may be delivered in schools or other settings and is likely to include: </a:t>
            </a:r>
          </a:p>
          <a:p>
            <a:r>
              <a:rPr lang="en-GB" dirty="0"/>
              <a:t>a combination of unobserved and observed teaching,</a:t>
            </a:r>
          </a:p>
          <a:p>
            <a:r>
              <a:rPr lang="en-GB" dirty="0"/>
              <a:t>taught sessions, seminars, workshops, tasks and assignments, and engagement with academic/professional research. </a:t>
            </a:r>
          </a:p>
          <a:p>
            <a:r>
              <a:rPr lang="en-GB" dirty="0"/>
              <a:t>The content of professional programmes might include, for example:</a:t>
            </a:r>
          </a:p>
          <a:p>
            <a:r>
              <a:rPr lang="en-GB" dirty="0"/>
              <a:t>the role of the teacher</a:t>
            </a:r>
          </a:p>
          <a:p>
            <a:r>
              <a:rPr lang="en-GB" dirty="0"/>
              <a:t>planning and assessment to ensure pupil progress</a:t>
            </a:r>
          </a:p>
          <a:p>
            <a:r>
              <a:rPr lang="en-GB" dirty="0"/>
              <a:t>national assessments and examinations</a:t>
            </a:r>
          </a:p>
          <a:p>
            <a:r>
              <a:rPr lang="en-GB" dirty="0"/>
              <a:t>child development and learning</a:t>
            </a:r>
          </a:p>
          <a:p>
            <a:r>
              <a:rPr lang="en-GB" dirty="0"/>
              <a:t>Priorities, such as managing pupils’ behaviour, early reading and special educational needs and disability</a:t>
            </a:r>
          </a:p>
          <a:p>
            <a:r>
              <a:rPr lang="en-GB" dirty="0"/>
              <a:t>assessing and evaluating teaching </a:t>
            </a:r>
          </a:p>
          <a:p>
            <a:r>
              <a:rPr lang="en-GB" dirty="0"/>
              <a:t>the use of evidence and research to inform teaching</a:t>
            </a:r>
          </a:p>
          <a:p>
            <a:endParaRPr lang="en-GB" dirty="0"/>
          </a:p>
        </p:txBody>
      </p:sp>
      <p:pic>
        <p:nvPicPr>
          <p:cNvPr id="4" name="Picture 3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4353" y="5805265"/>
            <a:ext cx="1076325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Teacher Training - 2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Entry qualifications – GCSEs in English, Maths and Science plus a first degree.</a:t>
            </a:r>
          </a:p>
          <a:p>
            <a:r>
              <a:rPr lang="en-GB" dirty="0"/>
              <a:t>Subject didactics.</a:t>
            </a:r>
          </a:p>
          <a:p>
            <a:r>
              <a:rPr lang="en-GB" dirty="0"/>
              <a:t>Teaching and learning methodology.</a:t>
            </a:r>
          </a:p>
          <a:p>
            <a:r>
              <a:rPr lang="en-GB" dirty="0"/>
              <a:t>ICT.</a:t>
            </a:r>
          </a:p>
          <a:p>
            <a:r>
              <a:rPr lang="en-GB" dirty="0"/>
              <a:t>School based training practice in at least two different schools/institutions.</a:t>
            </a:r>
          </a:p>
          <a:p>
            <a:r>
              <a:rPr lang="en-GB" dirty="0"/>
              <a:t>Full training programme in the school addressing the National Teaching Standards. </a:t>
            </a:r>
          </a:p>
        </p:txBody>
      </p:sp>
      <p:pic>
        <p:nvPicPr>
          <p:cNvPr id="4" name="Picture 3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4353" y="5805265"/>
            <a:ext cx="1076325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Induction of Newly Qualified Teachers (NQTs)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Year 1 of a teachers’ career or pro rata if employed on a part-time basis.</a:t>
            </a:r>
          </a:p>
          <a:p>
            <a:r>
              <a:rPr lang="en-GB" dirty="0"/>
              <a:t>Extension period possible for failing a NQT.</a:t>
            </a:r>
          </a:p>
          <a:p>
            <a:r>
              <a:rPr lang="en-GB" dirty="0"/>
              <a:t>Three formal assessments recorded.</a:t>
            </a:r>
          </a:p>
          <a:p>
            <a:r>
              <a:rPr lang="en-GB" dirty="0"/>
              <a:t>The responsibility of the Appropriate Body, Head Teacher and the Induction Tutor.</a:t>
            </a:r>
          </a:p>
          <a:p>
            <a:r>
              <a:rPr lang="en-GB" dirty="0"/>
              <a:t>Observation and training activities.</a:t>
            </a:r>
          </a:p>
          <a:p>
            <a:r>
              <a:rPr lang="en-GB" dirty="0"/>
              <a:t>Clear links to ITE and to CPD for Year 2.</a:t>
            </a:r>
          </a:p>
          <a:p>
            <a:endParaRPr lang="en-GB" dirty="0"/>
          </a:p>
        </p:txBody>
      </p:sp>
      <p:pic>
        <p:nvPicPr>
          <p:cNvPr id="4" name="Picture 3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4353" y="5877273"/>
            <a:ext cx="1076325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68A1C-3817-47C0-BDD8-5A98D8FEB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dirty="0" err="1"/>
              <a:t>narrow</a:t>
            </a:r>
            <a:r>
              <a:rPr lang="cs-CZ" dirty="0"/>
              <a:t> </a:t>
            </a:r>
            <a:r>
              <a:rPr lang="cs-CZ" dirty="0" err="1"/>
              <a:t>streets</a:t>
            </a:r>
            <a:endParaRPr lang="cs-CZ" dirty="0"/>
          </a:p>
        </p:txBody>
      </p:sp>
      <p:pic>
        <p:nvPicPr>
          <p:cNvPr id="5" name="Zástupný obsah 4" descr="Obsah obrázku budova, exteriér, scéna, ulice&#10;&#10;Popis byl vytvořen automaticky">
            <a:extLst>
              <a:ext uri="{FF2B5EF4-FFF2-40B4-BE49-F238E27FC236}">
                <a16:creationId xmlns:a16="http://schemas.microsoft.com/office/drawing/2014/main" id="{9B7B228F-B807-4ECD-A14F-E17649955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91" y="1892131"/>
            <a:ext cx="3263503" cy="4351338"/>
          </a:xfrm>
        </p:spPr>
      </p:pic>
      <p:pic>
        <p:nvPicPr>
          <p:cNvPr id="7" name="Obrázek 6" descr="Obsah obrázku budova, exteriér, ulice, scéna&#10;&#10;Popis byl vytvořen automaticky">
            <a:extLst>
              <a:ext uri="{FF2B5EF4-FFF2-40B4-BE49-F238E27FC236}">
                <a16:creationId xmlns:a16="http://schemas.microsoft.com/office/drawing/2014/main" id="{0E7CC434-D280-4A24-938D-B382A26EE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16" y="2158738"/>
            <a:ext cx="3340624" cy="4454165"/>
          </a:xfrm>
          <a:prstGeom prst="rect">
            <a:avLst/>
          </a:prstGeom>
        </p:spPr>
      </p:pic>
      <p:pic>
        <p:nvPicPr>
          <p:cNvPr id="9" name="Obrázek 8" descr="Obsah obrázku budova, exteriér, ulice, chodník&#10;&#10;Popis byl vytvořen automaticky">
            <a:extLst>
              <a:ext uri="{FF2B5EF4-FFF2-40B4-BE49-F238E27FC236}">
                <a16:creationId xmlns:a16="http://schemas.microsoft.com/office/drawing/2014/main" id="{3A724260-1A63-4254-A3DB-EB6412DB7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78" y="1536569"/>
            <a:ext cx="3149731" cy="41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777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Induction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/>
              <a:t>Training Opportunities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A full Induction Training Programme specific to the school e.g. The first week at school, Policies, Practices, Pastoral, Academic Reviews, X Curricular Themes/Issues.</a:t>
            </a:r>
          </a:p>
          <a:p>
            <a:r>
              <a:rPr lang="en-GB" dirty="0"/>
              <a:t>Observation of experienced colleagues and of NQT lessons.</a:t>
            </a:r>
          </a:p>
          <a:p>
            <a:r>
              <a:rPr lang="en-GB" dirty="0"/>
              <a:t>Focused mentoring and coaching on a regular basis.</a:t>
            </a:r>
          </a:p>
          <a:p>
            <a:r>
              <a:rPr lang="en-GB" dirty="0"/>
              <a:t>Meetings to discuss  </a:t>
            </a:r>
            <a:r>
              <a:rPr lang="en-GB" dirty="0" err="1"/>
              <a:t>i</a:t>
            </a:r>
            <a:r>
              <a:rPr lang="en-GB" dirty="0"/>
              <a:t>)thematic basis of formal observation, ii) evaluation and review of lesson.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/>
              <a:t>Assessment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End of Term 2 Formal Lesson Observation and Written Statement (evidence based).</a:t>
            </a:r>
          </a:p>
          <a:p>
            <a:r>
              <a:rPr lang="en-GB" dirty="0"/>
              <a:t>Action plan from the above.</a:t>
            </a:r>
          </a:p>
          <a:p>
            <a:r>
              <a:rPr lang="en-GB" dirty="0"/>
              <a:t>End of Term 2 Formal observation and written statement and revised action plan.</a:t>
            </a:r>
          </a:p>
          <a:p>
            <a:r>
              <a:rPr lang="en-GB" dirty="0"/>
              <a:t>End of Term 3 Final observation and statement to achieve full QTS and permanent employment.</a:t>
            </a:r>
          </a:p>
          <a:p>
            <a:r>
              <a:rPr lang="en-GB" dirty="0"/>
              <a:t>New Career Path Action Plan.</a:t>
            </a:r>
          </a:p>
          <a:p>
            <a:r>
              <a:rPr lang="en-GB" dirty="0"/>
              <a:t>Failure and Appeals.</a:t>
            </a:r>
          </a:p>
          <a:p>
            <a:endParaRPr lang="en-GB" dirty="0"/>
          </a:p>
        </p:txBody>
      </p:sp>
      <p:pic>
        <p:nvPicPr>
          <p:cNvPr id="7" name="Picture 6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4353" y="5877273"/>
            <a:ext cx="1076325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“good” is my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Data gathering – Internal School Exams, SATs, GCSEs, A Levels and National Qualifications.</a:t>
            </a:r>
          </a:p>
          <a:p>
            <a:r>
              <a:rPr lang="en-GB" dirty="0"/>
              <a:t>RAISE online </a:t>
            </a:r>
            <a:r>
              <a:rPr lang="en-GB" dirty="0">
                <a:hlinkClick r:id="rId2"/>
              </a:rPr>
              <a:t>www.raiseonline.org</a:t>
            </a:r>
            <a:r>
              <a:rPr lang="en-GB" dirty="0"/>
              <a:t>  – a school data comparison tool.</a:t>
            </a:r>
          </a:p>
          <a:p>
            <a:r>
              <a:rPr lang="en-GB" dirty="0"/>
              <a:t>November 2017 – Analyse School Performance (ASP)</a:t>
            </a:r>
          </a:p>
          <a:p>
            <a:r>
              <a:rPr lang="en-GB" dirty="0"/>
              <a:t>Pupils, parents and local community views.</a:t>
            </a:r>
          </a:p>
          <a:p>
            <a:r>
              <a:rPr lang="en-GB" dirty="0"/>
              <a:t>Staff evaluation/performance management.</a:t>
            </a:r>
          </a:p>
          <a:p>
            <a:r>
              <a:rPr lang="en-GB" dirty="0"/>
              <a:t>School self-evaluation and LA Advisers.</a:t>
            </a:r>
          </a:p>
          <a:p>
            <a:r>
              <a:rPr lang="en-GB" dirty="0"/>
              <a:t>Governors.</a:t>
            </a:r>
          </a:p>
          <a:p>
            <a:r>
              <a:rPr lang="en-GB" dirty="0"/>
              <a:t>OFSTED Inspections.</a:t>
            </a:r>
          </a:p>
          <a:p>
            <a:endParaRPr lang="en-GB" dirty="0"/>
          </a:p>
        </p:txBody>
      </p:sp>
      <p:pic>
        <p:nvPicPr>
          <p:cNvPr id="4" name="Picture 3" descr="image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64353" y="5877273"/>
            <a:ext cx="1076325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pathway to school progress...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/>
              <a:t>Self Evaluation (SEF)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Data Comparisons (see last slide).</a:t>
            </a:r>
          </a:p>
          <a:p>
            <a:r>
              <a:rPr lang="en-GB" dirty="0"/>
              <a:t>Self evaluation templates that are useful for your school context.</a:t>
            </a:r>
          </a:p>
          <a:p>
            <a:r>
              <a:rPr lang="en-GB" dirty="0">
                <a:hlinkClick r:id="rId2"/>
              </a:rPr>
              <a:t>www.woodsidehighschool.co.uk/The-School/SEF/</a:t>
            </a:r>
            <a:endParaRPr lang="en-GB" dirty="0"/>
          </a:p>
          <a:p>
            <a:r>
              <a:rPr lang="en-GB" dirty="0">
                <a:hlinkClick r:id="rId3"/>
              </a:rPr>
              <a:t>https://schoolleaders.thekeysupport.com/school-evaluation-and-improvement/self-evaluation/evaluating/sample-self-evaluation-form-sef-primary/</a:t>
            </a:r>
            <a:endParaRPr lang="en-GB" dirty="0"/>
          </a:p>
          <a:p>
            <a:r>
              <a:rPr lang="en-GB" dirty="0">
                <a:hlinkClick r:id="rId4"/>
              </a:rPr>
              <a:t>www.naht.org.uk/welcome/advice/.../school-self-evaluation-preparing -for-</a:t>
            </a:r>
            <a:r>
              <a:rPr lang="en-GB" dirty="0" err="1">
                <a:hlinkClick r:id="rId4"/>
              </a:rPr>
              <a:t>ofsted</a:t>
            </a:r>
            <a:r>
              <a:rPr lang="en-GB" dirty="0">
                <a:hlinkClick r:id="rId4"/>
              </a:rPr>
              <a:t>/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/>
              <a:t>School Improvement (SIP)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u="sng" dirty="0"/>
              <a:t>The School Development Plan:</a:t>
            </a:r>
          </a:p>
          <a:p>
            <a:r>
              <a:rPr lang="en-GB" dirty="0"/>
              <a:t>Development goals</a:t>
            </a:r>
          </a:p>
          <a:p>
            <a:r>
              <a:rPr lang="en-GB" dirty="0"/>
              <a:t>Annual Targets</a:t>
            </a:r>
          </a:p>
          <a:p>
            <a:r>
              <a:rPr lang="en-GB" dirty="0"/>
              <a:t>Evaluation methods and success criteria</a:t>
            </a:r>
          </a:p>
          <a:p>
            <a:r>
              <a:rPr lang="en-GB" dirty="0"/>
              <a:t>Work performance indicators (performance management/induction etc)</a:t>
            </a:r>
          </a:p>
          <a:p>
            <a:r>
              <a:rPr lang="en-GB" dirty="0">
                <a:hlinkClick r:id="rId5"/>
              </a:rPr>
              <a:t>www.gov.uk/government/publications/school-inspection-handbook-from-september-2015</a:t>
            </a:r>
            <a:endParaRPr lang="en-GB" dirty="0"/>
          </a:p>
          <a:p>
            <a:r>
              <a:rPr lang="en-GB" dirty="0">
                <a:hlinkClick r:id="rId6"/>
              </a:rPr>
              <a:t>www.gov.uk/government/publications/parent-view-toolkit-for-schools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 descr="image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92345" y="5805265"/>
            <a:ext cx="1076325" cy="52387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framework for school progress...</a:t>
            </a:r>
          </a:p>
        </p:txBody>
      </p:sp>
      <p:pic>
        <p:nvPicPr>
          <p:cNvPr id="4" name="Content Placeholder 3" descr="SElf Evaluation and Improvement framework_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4750" y="2143920"/>
            <a:ext cx="4762500" cy="3438525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Cycle of CPD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810794" y="2030413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Slide" r:id="rId3" imgW="4570415" imgH="3427327" progId="PowerPoint.Slide.12">
                  <p:embed/>
                </p:oleObj>
              </mc:Choice>
              <mc:Fallback>
                <p:oleObj name="Slide" r:id="rId3" imgW="4570415" imgH="3427327" progId="PowerPoint.Slide.12">
                  <p:embed/>
                  <p:pic>
                    <p:nvPicPr>
                      <p:cNvPr id="204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794" y="2030413"/>
                        <a:ext cx="4570413" cy="3427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image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64353" y="5733257"/>
            <a:ext cx="1076325" cy="52387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8402-301D-4BFB-9127-E363024EDDC4}" type="datetime1">
              <a:rPr lang="en-GB" smtClean="0"/>
              <a:pPr/>
              <a:t>10/06/2020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7A12-F6DE-4CC5-A873-1E14DB0F5E07}" type="slidenum">
              <a:rPr lang="en-GB" smtClean="0"/>
              <a:pPr/>
              <a:t>74</a:t>
            </a:fld>
            <a:endParaRPr lang="en-GB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Each activity is part of teacher’s long-term plan for CPD based on their learning and reflections.</a:t>
            </a:r>
          </a:p>
          <a:p>
            <a:r>
              <a:rPr lang="en-GB" dirty="0"/>
              <a:t>There is a clear vision about improved practice.</a:t>
            </a:r>
          </a:p>
          <a:p>
            <a:r>
              <a:rPr lang="en-GB" dirty="0"/>
              <a:t>Clear evidence of expertise gained about their knowledge, understanding and skills acquired.</a:t>
            </a:r>
          </a:p>
          <a:p>
            <a:r>
              <a:rPr lang="en-GB" dirty="0"/>
              <a:t>Supported by experienced mentors/coaches.</a:t>
            </a:r>
          </a:p>
          <a:p>
            <a:r>
              <a:rPr lang="en-GB" dirty="0"/>
              <a:t>It models effective learning strategies.</a:t>
            </a:r>
          </a:p>
          <a:p>
            <a:r>
              <a:rPr lang="en-GB" dirty="0"/>
              <a:t>The CPD is carefully evaluated</a:t>
            </a:r>
            <a:r>
              <a:rPr lang="en-GB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Good Quality CPD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" name="Picture 9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92345" y="5805265"/>
            <a:ext cx="1076325" cy="52387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C393-5E50-489D-A5E2-1713758A3F20}" type="datetime1">
              <a:rPr lang="en-GB" smtClean="0"/>
              <a:pPr/>
              <a:t>10/06/2020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7A12-F6DE-4CC5-A873-1E14DB0F5E07}" type="slidenum">
              <a:rPr lang="en-GB" smtClean="0"/>
              <a:pPr/>
              <a:t>75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Monitoring, Evaluation and Inspection.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Internal</a:t>
            </a:r>
          </a:p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External</a:t>
            </a:r>
          </a:p>
          <a:p>
            <a:pPr algn="ctr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Peer support through regular classroom observations and department meetings.</a:t>
            </a:r>
          </a:p>
          <a:p>
            <a:r>
              <a:rPr lang="en-GB" dirty="0"/>
              <a:t>NQT Induction</a:t>
            </a:r>
          </a:p>
          <a:p>
            <a:r>
              <a:rPr lang="en-GB" dirty="0"/>
              <a:t>Performance management observations and reviews.</a:t>
            </a:r>
          </a:p>
          <a:p>
            <a:r>
              <a:rPr lang="en-GB" dirty="0"/>
              <a:t>School self evaluation (SEF) </a:t>
            </a:r>
          </a:p>
          <a:p>
            <a:r>
              <a:rPr lang="en-GB" dirty="0"/>
              <a:t>School Improvement (SIP)</a:t>
            </a:r>
          </a:p>
          <a:p>
            <a:r>
              <a:rPr lang="en-GB" dirty="0"/>
              <a:t>Governor review meetings and their observations</a:t>
            </a:r>
          </a:p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Local Authority Evaluations (e.g. With reference to SIPs)</a:t>
            </a:r>
          </a:p>
          <a:p>
            <a:r>
              <a:rPr lang="en-GB" dirty="0"/>
              <a:t>Investors in People evaluations (IIPs).</a:t>
            </a:r>
          </a:p>
          <a:p>
            <a:r>
              <a:rPr lang="en-GB" dirty="0"/>
              <a:t>NQT Induction (by LA advisers).</a:t>
            </a:r>
          </a:p>
          <a:p>
            <a:r>
              <a:rPr lang="en-GB" dirty="0"/>
              <a:t>External Exam Board Monitoring.</a:t>
            </a:r>
          </a:p>
          <a:p>
            <a:r>
              <a:rPr lang="en-GB" dirty="0"/>
              <a:t>OFSTED Inspections (Office for Fair Standards in Education).</a:t>
            </a:r>
          </a:p>
          <a:p>
            <a:r>
              <a:rPr lang="en-GB" dirty="0"/>
              <a:t>Her Majesty’s Inspectorate.</a:t>
            </a:r>
          </a:p>
          <a:p>
            <a:endParaRPr lang="en-GB" dirty="0"/>
          </a:p>
        </p:txBody>
      </p:sp>
      <p:pic>
        <p:nvPicPr>
          <p:cNvPr id="10" name="Picture 9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36361" y="5949281"/>
            <a:ext cx="1076325" cy="52387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32F8-A40B-4E32-9AEB-86624B5838FE}" type="datetime1">
              <a:rPr lang="en-GB" smtClean="0"/>
              <a:pPr/>
              <a:t>10/06/2020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7A12-F6DE-4CC5-A873-1E14DB0F5E07}" type="slidenum">
              <a:rPr lang="en-GB" smtClean="0"/>
              <a:pPr/>
              <a:t>76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u="sng" dirty="0"/>
              <a:t>Task</a:t>
            </a:r>
            <a:r>
              <a:rPr lang="en-GB" b="1" dirty="0"/>
              <a:t>.  In groups discuss the following: (15)</a:t>
            </a:r>
          </a:p>
          <a:p>
            <a:r>
              <a:rPr lang="en-GB" dirty="0"/>
              <a:t>What are the key features of good learning?</a:t>
            </a:r>
          </a:p>
          <a:p>
            <a:r>
              <a:rPr lang="en-GB" dirty="0"/>
              <a:t>Can didactic learning be effective?</a:t>
            </a:r>
          </a:p>
          <a:p>
            <a:r>
              <a:rPr lang="en-GB" dirty="0"/>
              <a:t>Can you be a good teacher if your learning strategies are not very good?</a:t>
            </a:r>
          </a:p>
          <a:p>
            <a:r>
              <a:rPr lang="en-GB" dirty="0"/>
              <a:t>Brief plenary (everyone)</a:t>
            </a:r>
          </a:p>
          <a:p>
            <a:r>
              <a:rPr lang="en-GB" u="sng" dirty="0"/>
              <a:t>Learning Styles:</a:t>
            </a:r>
          </a:p>
          <a:p>
            <a:r>
              <a:rPr lang="en-GB" dirty="0"/>
              <a:t>Didactic.</a:t>
            </a:r>
          </a:p>
          <a:p>
            <a:r>
              <a:rPr lang="en-GB" dirty="0"/>
              <a:t>Active and experiential learning</a:t>
            </a:r>
            <a:r>
              <a:rPr lang="en-GB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38C77-690C-42E8-B7FD-2DE769191957}" type="datetime1">
              <a:rPr lang="en-GB" smtClean="0"/>
              <a:pPr/>
              <a:t>10/06/2020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Learning</a:t>
            </a:r>
            <a:r>
              <a:rPr lang="en-GB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6" name="Picture 5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8369" y="5733257"/>
            <a:ext cx="1076325" cy="5238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7A12-F6DE-4CC5-A873-1E14DB0F5E07}" type="slidenum">
              <a:rPr lang="en-GB" smtClean="0"/>
              <a:pPr/>
              <a:t>77</a:t>
            </a:fld>
            <a:endParaRPr lang="en-GB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Lesson Structures.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Three Part Lesson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 Five Part Lesson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GB" b="1" u="sng" dirty="0">
              <a:solidFill>
                <a:srgbClr val="FFFF00"/>
              </a:solidFill>
            </a:endParaRPr>
          </a:p>
          <a:p>
            <a:r>
              <a:rPr lang="en-GB" dirty="0"/>
              <a:t>Introduction.</a:t>
            </a:r>
          </a:p>
          <a:p>
            <a:r>
              <a:rPr lang="en-GB" dirty="0"/>
              <a:t>Activities/Engagement.</a:t>
            </a:r>
          </a:p>
          <a:p>
            <a:r>
              <a:rPr lang="en-GB" dirty="0"/>
              <a:t>Review and cue.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dirty="0"/>
              <a:t>Return to last lesson and link to current one</a:t>
            </a:r>
          </a:p>
          <a:p>
            <a:r>
              <a:rPr lang="en-GB" dirty="0"/>
              <a:t>Starter activity.</a:t>
            </a:r>
          </a:p>
          <a:p>
            <a:r>
              <a:rPr lang="en-GB" dirty="0"/>
              <a:t>Introduction and conceptual basis.</a:t>
            </a:r>
          </a:p>
          <a:p>
            <a:r>
              <a:rPr lang="en-GB" dirty="0"/>
              <a:t>Activities/engagement.</a:t>
            </a:r>
          </a:p>
          <a:p>
            <a:r>
              <a:rPr lang="en-GB" dirty="0"/>
              <a:t>Plenary and evaluation</a:t>
            </a:r>
            <a:r>
              <a:rPr lang="en-GB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8" name="Picture 7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36361" y="6021289"/>
            <a:ext cx="1076325" cy="523875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776C-6D79-47F4-AAE5-FA2478860440}" type="datetime1">
              <a:rPr lang="en-GB" smtClean="0"/>
              <a:pPr/>
              <a:t>10/06/2020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17A12-F6DE-4CC5-A873-1E14DB0F5E07}" type="slidenum">
              <a:rPr lang="en-GB" smtClean="0"/>
              <a:pPr/>
              <a:t>78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Differentiation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By resource.</a:t>
            </a:r>
          </a:p>
          <a:p>
            <a:r>
              <a:rPr lang="en-GB" dirty="0"/>
              <a:t>By task.</a:t>
            </a:r>
          </a:p>
          <a:p>
            <a:r>
              <a:rPr lang="en-GB" dirty="0"/>
              <a:t>By groupings.</a:t>
            </a:r>
          </a:p>
          <a:p>
            <a:r>
              <a:rPr lang="en-GB" dirty="0"/>
              <a:t>By outcome.</a:t>
            </a:r>
          </a:p>
          <a:p>
            <a:r>
              <a:rPr lang="en-GB" dirty="0"/>
              <a:t>By in-class support.</a:t>
            </a:r>
          </a:p>
          <a:p>
            <a:r>
              <a:rPr lang="en-GB" dirty="0"/>
              <a:t>By withdrawal procedures.</a:t>
            </a:r>
          </a:p>
          <a:p>
            <a:r>
              <a:rPr lang="en-GB" dirty="0"/>
              <a:t>By enhancement opportunities.</a:t>
            </a:r>
          </a:p>
        </p:txBody>
      </p:sp>
      <p:pic>
        <p:nvPicPr>
          <p:cNvPr id="8" name="Picture 7" descr="New Pic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8288" y="5733256"/>
            <a:ext cx="1103472" cy="5486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4B6E98-F343-484D-8209-96400CE8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Abby</a:t>
            </a:r>
            <a:endParaRPr lang="cs-CZ" dirty="0"/>
          </a:p>
        </p:txBody>
      </p:sp>
      <p:pic>
        <p:nvPicPr>
          <p:cNvPr id="5" name="Zástupný obsah 4" descr="Obsah obrázku budova, exteriér, staré, kostel&#10;&#10;Popis byl vytvořen automaticky">
            <a:extLst>
              <a:ext uri="{FF2B5EF4-FFF2-40B4-BE49-F238E27FC236}">
                <a16:creationId xmlns:a16="http://schemas.microsoft.com/office/drawing/2014/main" id="{F0C5B60D-6210-4529-9CC8-F491D1110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7" y="2180808"/>
            <a:ext cx="5149707" cy="3861217"/>
          </a:xfrm>
        </p:spPr>
      </p:pic>
      <p:pic>
        <p:nvPicPr>
          <p:cNvPr id="7" name="Obrázek 6" descr="Obsah obrázku silnice, exteriér, budova, tráva&#10;&#10;Popis byl vytvořen automaticky">
            <a:extLst>
              <a:ext uri="{FF2B5EF4-FFF2-40B4-BE49-F238E27FC236}">
                <a16:creationId xmlns:a16="http://schemas.microsoft.com/office/drawing/2014/main" id="{66414B1A-B4F9-4616-879F-11D13C90B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38" y="2280027"/>
            <a:ext cx="5249031" cy="39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057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Setting Up An International School Link</a:t>
            </a:r>
            <a:br>
              <a:rPr lang="en-GB" dirty="0"/>
            </a:br>
            <a:r>
              <a:rPr lang="en-GB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show teachers the potential benefits of setting up International School Links.</a:t>
            </a:r>
          </a:p>
          <a:p>
            <a:r>
              <a:rPr lang="en-GB" dirty="0"/>
              <a:t>To provide teachers with the steps that may be taken to set up an International School Link</a:t>
            </a:r>
          </a:p>
          <a:p>
            <a:r>
              <a:rPr lang="en-GB" dirty="0"/>
              <a:t>To give a case study example of an International School Link.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A30-46A2-4C1B-A5D1-FA173975AE1D}" type="slidenum">
              <a:rPr lang="en-GB" smtClean="0"/>
              <a:pPr/>
              <a:t>80</a:t>
            </a:fld>
            <a:endParaRPr lang="en-GB"/>
          </a:p>
        </p:txBody>
      </p:sp>
      <p:pic>
        <p:nvPicPr>
          <p:cNvPr id="5" name="Picture 4" descr="New Pic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0336" y="5805264"/>
            <a:ext cx="1103472" cy="548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Educational benefits</a:t>
            </a:r>
            <a:r>
              <a:rPr lang="en-GB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Helps to raise standards across the school curriculum.</a:t>
            </a:r>
          </a:p>
          <a:p>
            <a:r>
              <a:rPr lang="en-GB" dirty="0"/>
              <a:t>Brings the real world into the classroom.</a:t>
            </a:r>
          </a:p>
          <a:p>
            <a:r>
              <a:rPr lang="en-GB" dirty="0"/>
              <a:t>Promotes active learning.</a:t>
            </a:r>
          </a:p>
          <a:p>
            <a:r>
              <a:rPr lang="en-GB" dirty="0"/>
              <a:t>Delivers ICT, PSHE, Citizenship and key skills as well as focussing on traditional subjects.</a:t>
            </a:r>
          </a:p>
          <a:p>
            <a:r>
              <a:rPr lang="en-GB" dirty="0"/>
              <a:t>Fosters Teachers’ Professional Development.</a:t>
            </a:r>
          </a:p>
          <a:p>
            <a:r>
              <a:rPr lang="en-GB" dirty="0"/>
              <a:t>Engages students to promote cultural diversity.</a:t>
            </a:r>
          </a:p>
          <a:p>
            <a:r>
              <a:rPr lang="en-GB" dirty="0"/>
              <a:t>Promotes cultural understanding.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A30-46A2-4C1B-A5D1-FA173975AE1D}" type="slidenum">
              <a:rPr lang="en-GB" smtClean="0"/>
              <a:pPr/>
              <a:t>81</a:t>
            </a:fld>
            <a:endParaRPr lang="en-GB"/>
          </a:p>
        </p:txBody>
      </p:sp>
      <p:pic>
        <p:nvPicPr>
          <p:cNvPr id="7" name="Picture 6" descr="New Pict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4352" y="5733256"/>
            <a:ext cx="1103472" cy="548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Steps in setting up a school link</a:t>
            </a:r>
            <a:r>
              <a:rPr lang="en-GB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u="sng" dirty="0"/>
              <a:t>Websites and resourcing the link.</a:t>
            </a:r>
          </a:p>
          <a:p>
            <a:r>
              <a:rPr lang="en-GB" u="sng" dirty="0">
                <a:hlinkClick r:id="rId2"/>
              </a:rPr>
              <a:t>www.britishcouncil.org.uk</a:t>
            </a:r>
            <a:r>
              <a:rPr lang="en-GB" u="sng" dirty="0"/>
              <a:t> </a:t>
            </a:r>
            <a:r>
              <a:rPr lang="en-GB" dirty="0"/>
              <a:t>(e.g. The International School Award and partner finding)</a:t>
            </a:r>
          </a:p>
          <a:p>
            <a:r>
              <a:rPr lang="en-GB" dirty="0"/>
              <a:t>Global School Partnerships.</a:t>
            </a:r>
          </a:p>
          <a:p>
            <a:r>
              <a:rPr lang="en-GB" dirty="0"/>
              <a:t>Erasmus+ (mobility grants).</a:t>
            </a:r>
          </a:p>
          <a:p>
            <a:r>
              <a:rPr lang="en-GB" dirty="0" err="1"/>
              <a:t>Etwinning</a:t>
            </a:r>
            <a:r>
              <a:rPr lang="en-GB" dirty="0"/>
              <a:t>.</a:t>
            </a:r>
          </a:p>
          <a:p>
            <a:r>
              <a:rPr lang="en-GB" dirty="0"/>
              <a:t>Connecting Classrooms.</a:t>
            </a:r>
          </a:p>
          <a:p>
            <a:r>
              <a:rPr lang="en-GB" dirty="0" err="1"/>
              <a:t>Europass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A30-46A2-4C1B-A5D1-FA173975AE1D}" type="slidenum">
              <a:rPr lang="en-GB" smtClean="0"/>
              <a:pPr/>
              <a:t>82</a:t>
            </a:fld>
            <a:endParaRPr lang="en-GB"/>
          </a:p>
        </p:txBody>
      </p:sp>
      <p:pic>
        <p:nvPicPr>
          <p:cNvPr id="5" name="Picture 4" descr="New Pic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6360" y="5733256"/>
            <a:ext cx="1103472" cy="548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A20C40-1C26-438C-B81B-79681C41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Inside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Abby</a:t>
            </a:r>
            <a:endParaRPr lang="cs-CZ" dirty="0"/>
          </a:p>
        </p:txBody>
      </p:sp>
      <p:pic>
        <p:nvPicPr>
          <p:cNvPr id="9" name="Zástupný obsah 8" descr="Obsah obrázku interiér, budova, stůl, velké&#10;&#10;Popis byl vytvořen automaticky">
            <a:extLst>
              <a:ext uri="{FF2B5EF4-FFF2-40B4-BE49-F238E27FC236}">
                <a16:creationId xmlns:a16="http://schemas.microsoft.com/office/drawing/2014/main" id="{557431FE-8729-4A7D-A62F-0EC2B4E85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17" y="1891613"/>
            <a:ext cx="5803381" cy="435133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68FE1B4-5A51-4042-B0E9-54F53256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471" y="1891613"/>
            <a:ext cx="326350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79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2146</Words>
  <Application>Microsoft Office PowerPoint</Application>
  <PresentationFormat>Širokoúhlá obrazovka</PresentationFormat>
  <Paragraphs>524</Paragraphs>
  <Slides>82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82</vt:i4>
      </vt:variant>
    </vt:vector>
  </HeadingPairs>
  <TitlesOfParts>
    <vt:vector size="87" baseType="lpstr">
      <vt:lpstr>Arial</vt:lpstr>
      <vt:lpstr>Calibri</vt:lpstr>
      <vt:lpstr>Calibri Light</vt:lpstr>
      <vt:lpstr>Motiv Office</vt:lpstr>
      <vt:lpstr>Slide</vt:lpstr>
      <vt:lpstr>Job shadowing Bath 2019</vt:lpstr>
      <vt:lpstr>I spent a really nice week in a beautiful town </vt:lpstr>
      <vt:lpstr>Town- city is full of historic(al) sites</vt:lpstr>
      <vt:lpstr>Roman Bath</vt:lpstr>
      <vt:lpstr>Interactive display</vt:lpstr>
      <vt:lpstr>model</vt:lpstr>
      <vt:lpstr> narrow streets</vt:lpstr>
      <vt:lpstr>Abby</vt:lpstr>
      <vt:lpstr>Inside the Abby</vt:lpstr>
      <vt:lpstr>Georgian architecture- Royal Crescent</vt:lpstr>
      <vt:lpstr>Georgian architecture-  Circus</vt:lpstr>
      <vt:lpstr>Prezentace aplikace PowerPoint</vt:lpstr>
      <vt:lpstr>Georgian houses</vt:lpstr>
      <vt:lpstr>Jane Austen centre</vt:lpstr>
      <vt:lpstr>Possible appearance</vt:lpstr>
      <vt:lpstr>Souvenir shop, the exhibition</vt:lpstr>
      <vt:lpstr>My temporary view</vt:lpstr>
      <vt:lpstr>My temporary home</vt:lpstr>
      <vt:lpstr>Real taste of English bathroom</vt:lpstr>
      <vt:lpstr>Pulteney bridge (similar to Florence Ponte Vecchio )</vt:lpstr>
      <vt:lpstr>Beautiful weir on the river Avon  (not that Avon, in fact avon= means river)</vt:lpstr>
      <vt:lpstr> Parade garden (on my way to „school“)</vt:lpstr>
      <vt:lpstr>County club – the place of the courses</vt:lpstr>
      <vt:lpstr>The prove…</vt:lpstr>
      <vt:lpstr>Posh Pump house – our tea</vt:lpstr>
      <vt:lpstr>Royal theatre - Daphne du Maurier-My Cousin Rachel</vt:lpstr>
      <vt:lpstr>Fosse way school – for SEND children,  Special educational needs and disabilities  mostly with autism</vt:lpstr>
      <vt:lpstr>Nobody from outside allowed in without registration</vt:lpstr>
      <vt:lpstr>Modern one floor building</vt:lpstr>
      <vt:lpstr>Inner yard</vt:lpstr>
      <vt:lpstr>Entrance to a classroom</vt:lpstr>
      <vt:lpstr>Equipment, furnishings</vt:lpstr>
      <vt:lpstr>playground</vt:lpstr>
      <vt:lpstr>Kitchen – school focuses on practical skills</vt:lpstr>
      <vt:lpstr>School bar for everybody,  students work there under supervision</vt:lpstr>
      <vt:lpstr>Empty, nondistracting environment</vt:lpstr>
      <vt:lpstr>Oldfield park junior school  old Victorian building</vt:lpstr>
      <vt:lpstr>Oldfield park  junior school</vt:lpstr>
      <vt:lpstr>Proud of…</vt:lpstr>
      <vt:lpstr>Teachers´room and the headmaster</vt:lpstr>
      <vt:lpstr>A classroom</vt:lpstr>
      <vt:lpstr>A classroom</vt:lpstr>
      <vt:lpstr>Narrow overloaded corridors</vt:lpstr>
      <vt:lpstr>A library</vt:lpstr>
      <vt:lpstr>A yard</vt:lpstr>
      <vt:lpstr>Prezentace aplikace PowerPoint</vt:lpstr>
      <vt:lpstr>Prezentace aplikace PowerPoint</vt:lpstr>
      <vt:lpstr>Prezentace aplikace PowerPoint</vt:lpstr>
      <vt:lpstr>Education in England: Key Characteristics</vt:lpstr>
      <vt:lpstr>Prezentace aplikace PowerPoint</vt:lpstr>
      <vt:lpstr>Prezentace aplikace PowerPoint</vt:lpstr>
      <vt:lpstr>  The English Education System: Inside Schools         </vt:lpstr>
      <vt:lpstr>School Management </vt:lpstr>
      <vt:lpstr>Prezentace aplikace PowerPoint</vt:lpstr>
      <vt:lpstr>Prezentace aplikace PowerPoint</vt:lpstr>
      <vt:lpstr>The National Curriculum - 1</vt:lpstr>
      <vt:lpstr>Prezentace aplikace PowerPoint</vt:lpstr>
      <vt:lpstr>Assessment </vt:lpstr>
      <vt:lpstr>Public Accountability</vt:lpstr>
      <vt:lpstr>School Inspection – Ofsted</vt:lpstr>
      <vt:lpstr>Ofsted – The Grades</vt:lpstr>
      <vt:lpstr>Impact of Structural Changes</vt:lpstr>
      <vt:lpstr>Questions/Educational Issues.</vt:lpstr>
      <vt:lpstr>Teacher Education A Career Path</vt:lpstr>
      <vt:lpstr>Teacher Education 2</vt:lpstr>
      <vt:lpstr>The National Teaching Standards</vt:lpstr>
      <vt:lpstr>Initial Teacher Training (ITT)</vt:lpstr>
      <vt:lpstr>Initial Teacher Training - 2  </vt:lpstr>
      <vt:lpstr>The Induction of Newly Qualified Teachers (NQTs)</vt:lpstr>
      <vt:lpstr>The Induction Process</vt:lpstr>
      <vt:lpstr>How “good” is my school?</vt:lpstr>
      <vt:lpstr>The pathway to school progress...</vt:lpstr>
      <vt:lpstr>A framework for school progress...</vt:lpstr>
      <vt:lpstr>The Cycle of CPD</vt:lpstr>
      <vt:lpstr>Good Quality CPD</vt:lpstr>
      <vt:lpstr>Monitoring, Evaluation and Inspection.</vt:lpstr>
      <vt:lpstr>Learning.</vt:lpstr>
      <vt:lpstr>Lesson Structures. </vt:lpstr>
      <vt:lpstr>Differentiation </vt:lpstr>
      <vt:lpstr>Setting Up An International School Link .</vt:lpstr>
      <vt:lpstr>Educational benefits.</vt:lpstr>
      <vt:lpstr>Steps in setting up a school link.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shadowing Bath 2019</dc:title>
  <dc:creator>Helena Zelinková</dc:creator>
  <cp:lastModifiedBy>zdena zvonickova</cp:lastModifiedBy>
  <cp:revision>17</cp:revision>
  <dcterms:created xsi:type="dcterms:W3CDTF">2020-03-12T12:24:34Z</dcterms:created>
  <dcterms:modified xsi:type="dcterms:W3CDTF">2020-06-10T19:18:55Z</dcterms:modified>
</cp:coreProperties>
</file>